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  <p:sldId id="257" r:id="rId3"/>
    <p:sldId id="258" r:id="rId4"/>
    <p:sldId id="285" r:id="rId5"/>
    <p:sldId id="286" r:id="rId6"/>
    <p:sldId id="287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12-Feb-19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12-Feb-19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12-Feb-19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12-Feb-19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12-Feb-19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580" y="144818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4571999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534400" y="0"/>
            <a:ext cx="609600" cy="761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4838" y="453389"/>
            <a:ext cx="5894323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9835" y="2316225"/>
            <a:ext cx="7704328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55394" y="6584520"/>
            <a:ext cx="692150" cy="180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12-Feb-19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1900" y="6584520"/>
            <a:ext cx="238125" cy="180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droid.com/devices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0" y="2889504"/>
            <a:ext cx="2870835" cy="201295"/>
          </a:xfrm>
          <a:custGeom>
            <a:avLst/>
            <a:gdLst/>
            <a:ahLst/>
            <a:cxnLst/>
            <a:rect l="l" t="t" r="r" b="b"/>
            <a:pathLst>
              <a:path w="2870835" h="201294">
                <a:moveTo>
                  <a:pt x="0" y="201167"/>
                </a:moveTo>
                <a:lnTo>
                  <a:pt x="2870454" y="201167"/>
                </a:lnTo>
                <a:lnTo>
                  <a:pt x="2870454" y="0"/>
                </a:lnTo>
                <a:lnTo>
                  <a:pt x="0" y="0"/>
                </a:lnTo>
                <a:lnTo>
                  <a:pt x="0" y="201167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99054" y="2889504"/>
            <a:ext cx="2870200" cy="201295"/>
          </a:xfrm>
          <a:custGeom>
            <a:avLst/>
            <a:gdLst/>
            <a:ahLst/>
            <a:cxnLst/>
            <a:rect l="l" t="t" r="r" b="b"/>
            <a:pathLst>
              <a:path w="2870200" h="201294">
                <a:moveTo>
                  <a:pt x="0" y="201167"/>
                </a:moveTo>
                <a:lnTo>
                  <a:pt x="2869692" y="201167"/>
                </a:lnTo>
                <a:lnTo>
                  <a:pt x="2869692" y="0"/>
                </a:lnTo>
                <a:lnTo>
                  <a:pt x="0" y="0"/>
                </a:lnTo>
                <a:lnTo>
                  <a:pt x="0" y="20116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68746" y="2889504"/>
            <a:ext cx="2870835" cy="201295"/>
          </a:xfrm>
          <a:custGeom>
            <a:avLst/>
            <a:gdLst/>
            <a:ahLst/>
            <a:cxnLst/>
            <a:rect l="l" t="t" r="r" b="b"/>
            <a:pathLst>
              <a:path w="2870834" h="201294">
                <a:moveTo>
                  <a:pt x="0" y="201167"/>
                </a:moveTo>
                <a:lnTo>
                  <a:pt x="2870454" y="201167"/>
                </a:lnTo>
                <a:lnTo>
                  <a:pt x="2870454" y="0"/>
                </a:lnTo>
                <a:lnTo>
                  <a:pt x="0" y="0"/>
                </a:lnTo>
                <a:lnTo>
                  <a:pt x="0" y="201167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114799"/>
            <a:ext cx="3657600" cy="274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01800" y="1918207"/>
            <a:ext cx="5742940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800" dirty="0">
                <a:solidFill>
                  <a:srgbClr val="666699"/>
                </a:solidFill>
              </a:rPr>
              <a:t>Getting started</a:t>
            </a:r>
            <a:r>
              <a:rPr sz="5800" spc="-90" dirty="0">
                <a:solidFill>
                  <a:srgbClr val="666699"/>
                </a:solidFill>
              </a:rPr>
              <a:t> </a:t>
            </a:r>
            <a:r>
              <a:rPr sz="5800" spc="-5" dirty="0">
                <a:solidFill>
                  <a:srgbClr val="666699"/>
                </a:solidFill>
              </a:rPr>
              <a:t>with</a:t>
            </a:r>
            <a:endParaRPr sz="5800" dirty="0"/>
          </a:p>
        </p:txBody>
      </p:sp>
      <p:sp>
        <p:nvSpPr>
          <p:cNvPr id="10" name="object 10"/>
          <p:cNvSpPr txBox="1"/>
          <p:nvPr/>
        </p:nvSpPr>
        <p:spPr>
          <a:xfrm>
            <a:off x="1305560" y="3204845"/>
            <a:ext cx="6537959" cy="909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800" spc="-5" dirty="0">
                <a:solidFill>
                  <a:srgbClr val="666699"/>
                </a:solidFill>
                <a:latin typeface="Garamond"/>
                <a:cs typeface="Garamond"/>
              </a:rPr>
              <a:t>Android</a:t>
            </a:r>
            <a:r>
              <a:rPr sz="5800" spc="-60" dirty="0">
                <a:solidFill>
                  <a:srgbClr val="666699"/>
                </a:solidFill>
                <a:latin typeface="Garamond"/>
                <a:cs typeface="Garamond"/>
              </a:rPr>
              <a:t> </a:t>
            </a:r>
            <a:r>
              <a:rPr sz="5800" dirty="0">
                <a:solidFill>
                  <a:srgbClr val="666699"/>
                </a:solidFill>
                <a:latin typeface="Garamond"/>
                <a:cs typeface="Garamond"/>
              </a:rPr>
              <a:t>Programming</a:t>
            </a:r>
            <a:endParaRPr sz="5800" dirty="0">
              <a:latin typeface="Garamond"/>
              <a:cs typeface="Garamon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53200" y="4876800"/>
            <a:ext cx="2514600" cy="1046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1C2B6A48-E690-AD46-BDE5-B52CFDA2F4DB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9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4923" y="2671294"/>
            <a:ext cx="6990080" cy="33909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58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04800" algn="l"/>
              </a:tabLst>
            </a:pPr>
            <a:r>
              <a:rPr sz="2000" spc="-5" dirty="0">
                <a:latin typeface="Verdana"/>
                <a:cs typeface="Verdana"/>
              </a:rPr>
              <a:t>Android </a:t>
            </a:r>
            <a:r>
              <a:rPr sz="2000" spc="-10" dirty="0">
                <a:latin typeface="Verdana"/>
                <a:cs typeface="Verdana"/>
              </a:rPr>
              <a:t>provides </a:t>
            </a:r>
            <a:r>
              <a:rPr sz="2000" spc="-5" dirty="0">
                <a:latin typeface="Verdana"/>
                <a:cs typeface="Verdana"/>
              </a:rPr>
              <a:t>a set of core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applications:</a:t>
            </a:r>
            <a:endParaRPr sz="2000" dirty="0">
              <a:latin typeface="Verdana"/>
              <a:cs typeface="Verdana"/>
            </a:endParaRPr>
          </a:p>
          <a:p>
            <a:pPr marL="812800" lvl="1" indent="-343535">
              <a:lnSpc>
                <a:spcPct val="100000"/>
              </a:lnSpc>
              <a:spcBef>
                <a:spcPts val="434"/>
              </a:spcBef>
              <a:buClr>
                <a:srgbClr val="666699"/>
              </a:buClr>
              <a:buSzPct val="75000"/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800" spc="-5" dirty="0">
                <a:latin typeface="Verdana"/>
                <a:cs typeface="Verdana"/>
              </a:rPr>
              <a:t>Email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Client</a:t>
            </a:r>
            <a:endParaRPr sz="1800" dirty="0">
              <a:latin typeface="Verdana"/>
              <a:cs typeface="Verdana"/>
            </a:endParaRPr>
          </a:p>
          <a:p>
            <a:pPr marL="812800" lvl="1" indent="-343535">
              <a:lnSpc>
                <a:spcPct val="100000"/>
              </a:lnSpc>
              <a:spcBef>
                <a:spcPts val="430"/>
              </a:spcBef>
              <a:buClr>
                <a:srgbClr val="666699"/>
              </a:buClr>
              <a:buSzPct val="75000"/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800" dirty="0">
                <a:latin typeface="Verdana"/>
                <a:cs typeface="Verdana"/>
              </a:rPr>
              <a:t>SMS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Program</a:t>
            </a:r>
          </a:p>
          <a:p>
            <a:pPr marL="812800" lvl="1" indent="-343535">
              <a:lnSpc>
                <a:spcPct val="100000"/>
              </a:lnSpc>
              <a:spcBef>
                <a:spcPts val="430"/>
              </a:spcBef>
              <a:buClr>
                <a:srgbClr val="666699"/>
              </a:buClr>
              <a:buSzPct val="75000"/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800" spc="-5" dirty="0">
                <a:latin typeface="Verdana"/>
                <a:cs typeface="Verdana"/>
              </a:rPr>
              <a:t>Calendar</a:t>
            </a:r>
            <a:endParaRPr sz="1800" dirty="0">
              <a:latin typeface="Verdana"/>
              <a:cs typeface="Verdana"/>
            </a:endParaRPr>
          </a:p>
          <a:p>
            <a:pPr marL="812800" lvl="1" indent="-343535">
              <a:lnSpc>
                <a:spcPct val="100000"/>
              </a:lnSpc>
              <a:spcBef>
                <a:spcPts val="434"/>
              </a:spcBef>
              <a:buClr>
                <a:srgbClr val="666699"/>
              </a:buClr>
              <a:buSzPct val="75000"/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800" dirty="0">
                <a:latin typeface="Verdana"/>
                <a:cs typeface="Verdana"/>
              </a:rPr>
              <a:t>Maps</a:t>
            </a:r>
          </a:p>
          <a:p>
            <a:pPr marL="812800" lvl="1" indent="-343535">
              <a:lnSpc>
                <a:spcPct val="100000"/>
              </a:lnSpc>
              <a:spcBef>
                <a:spcPts val="430"/>
              </a:spcBef>
              <a:buClr>
                <a:srgbClr val="666699"/>
              </a:buClr>
              <a:buSzPct val="75000"/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800" dirty="0">
                <a:latin typeface="Verdana"/>
                <a:cs typeface="Verdana"/>
              </a:rPr>
              <a:t>Browser</a:t>
            </a:r>
          </a:p>
          <a:p>
            <a:pPr marL="812800" lvl="1" indent="-343535">
              <a:lnSpc>
                <a:spcPct val="100000"/>
              </a:lnSpc>
              <a:spcBef>
                <a:spcPts val="434"/>
              </a:spcBef>
              <a:buClr>
                <a:srgbClr val="666699"/>
              </a:buClr>
              <a:buSzPct val="75000"/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800" spc="-5" dirty="0">
                <a:latin typeface="Verdana"/>
                <a:cs typeface="Verdana"/>
              </a:rPr>
              <a:t>Contacts</a:t>
            </a:r>
            <a:endParaRPr sz="1800" dirty="0">
              <a:latin typeface="Verdana"/>
              <a:cs typeface="Verdana"/>
            </a:endParaRPr>
          </a:p>
          <a:p>
            <a:pPr marL="812800" lvl="1" indent="-343535">
              <a:lnSpc>
                <a:spcPct val="100000"/>
              </a:lnSpc>
              <a:spcBef>
                <a:spcPts val="430"/>
              </a:spcBef>
              <a:buClr>
                <a:srgbClr val="666699"/>
              </a:buClr>
              <a:buSzPct val="75000"/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800" spc="-5" dirty="0">
                <a:latin typeface="Verdana"/>
                <a:cs typeface="Verdana"/>
              </a:rPr>
              <a:t>Etc</a:t>
            </a:r>
            <a:endParaRPr sz="1800" dirty="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666699"/>
              </a:buClr>
              <a:buFont typeface="Wingdings"/>
              <a:buChar char=""/>
            </a:pPr>
            <a:endParaRPr sz="2500" dirty="0">
              <a:latin typeface="Verdana"/>
              <a:cs typeface="Verdana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04800" algn="l"/>
              </a:tabLst>
            </a:pPr>
            <a:r>
              <a:rPr sz="2000" spc="-5" dirty="0">
                <a:latin typeface="Verdana"/>
                <a:cs typeface="Verdana"/>
              </a:rPr>
              <a:t>All applications are </a:t>
            </a:r>
            <a:r>
              <a:rPr sz="2000" spc="-10" dirty="0">
                <a:latin typeface="Verdana"/>
                <a:cs typeface="Verdana"/>
              </a:rPr>
              <a:t>written </a:t>
            </a:r>
            <a:r>
              <a:rPr sz="2000" spc="-5" dirty="0">
                <a:latin typeface="Verdana"/>
                <a:cs typeface="Verdana"/>
              </a:rPr>
              <a:t>using the Java</a:t>
            </a:r>
            <a:r>
              <a:rPr sz="2000" spc="6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language.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600200"/>
            <a:ext cx="2084070" cy="111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5070" y="1600200"/>
            <a:ext cx="6499098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56129" y="453389"/>
            <a:ext cx="50298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Android </a:t>
            </a:r>
            <a:r>
              <a:rPr spc="-5" dirty="0"/>
              <a:t>-</a:t>
            </a:r>
            <a:r>
              <a:rPr spc="-25" dirty="0"/>
              <a:t> </a:t>
            </a:r>
            <a:r>
              <a:rPr spc="-5" dirty="0"/>
              <a:t>Applications</a:t>
            </a: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E4D7D604-361E-0F40-886A-B753B29768DE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923" y="3207257"/>
            <a:ext cx="7968615" cy="212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1008380" indent="-2921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04800" algn="l"/>
              </a:tabLst>
            </a:pPr>
            <a:r>
              <a:rPr sz="2800" spc="-5" dirty="0">
                <a:latin typeface="Verdana"/>
                <a:cs typeface="Verdana"/>
              </a:rPr>
              <a:t>Enabling </a:t>
            </a:r>
            <a:r>
              <a:rPr sz="2800" dirty="0">
                <a:latin typeface="Verdana"/>
                <a:cs typeface="Verdana"/>
              </a:rPr>
              <a:t>and </a:t>
            </a:r>
            <a:r>
              <a:rPr sz="2800" spc="-5" dirty="0">
                <a:latin typeface="Verdana"/>
                <a:cs typeface="Verdana"/>
              </a:rPr>
              <a:t>simplifying the reuse of  </a:t>
            </a:r>
            <a:r>
              <a:rPr sz="2800" dirty="0">
                <a:latin typeface="Verdana"/>
                <a:cs typeface="Verdana"/>
              </a:rPr>
              <a:t>components</a:t>
            </a:r>
          </a:p>
          <a:p>
            <a:pPr marL="812800" marR="5080" lvl="1" indent="-342900">
              <a:lnSpc>
                <a:spcPct val="100000"/>
              </a:lnSpc>
              <a:spcBef>
                <a:spcPts val="580"/>
              </a:spcBef>
              <a:buClr>
                <a:srgbClr val="666699"/>
              </a:buClr>
              <a:buSzPct val="75000"/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400" spc="-5" dirty="0">
                <a:latin typeface="Verdana"/>
                <a:cs typeface="Verdana"/>
              </a:rPr>
              <a:t>Developers </a:t>
            </a:r>
            <a:r>
              <a:rPr sz="2400" dirty="0">
                <a:latin typeface="Verdana"/>
                <a:cs typeface="Verdana"/>
              </a:rPr>
              <a:t>have </a:t>
            </a:r>
            <a:r>
              <a:rPr sz="2400" spc="-5" dirty="0">
                <a:latin typeface="Verdana"/>
                <a:cs typeface="Verdana"/>
              </a:rPr>
              <a:t>full access </a:t>
            </a:r>
            <a:r>
              <a:rPr sz="2400" dirty="0">
                <a:latin typeface="Verdana"/>
                <a:cs typeface="Verdana"/>
              </a:rPr>
              <a:t>to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same  framework APIs used </a:t>
            </a:r>
            <a:r>
              <a:rPr sz="2400" spc="-5" dirty="0">
                <a:latin typeface="Verdana"/>
                <a:cs typeface="Verdana"/>
              </a:rPr>
              <a:t>by the </a:t>
            </a:r>
            <a:r>
              <a:rPr sz="2400" dirty="0">
                <a:latin typeface="Verdana"/>
                <a:cs typeface="Verdana"/>
              </a:rPr>
              <a:t>core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applications.</a:t>
            </a:r>
            <a:endParaRPr sz="2400" dirty="0">
              <a:latin typeface="Verdana"/>
              <a:cs typeface="Verdana"/>
            </a:endParaRPr>
          </a:p>
          <a:p>
            <a:pPr marL="812800" lvl="1" indent="-343535">
              <a:lnSpc>
                <a:spcPct val="100000"/>
              </a:lnSpc>
              <a:spcBef>
                <a:spcPts val="575"/>
              </a:spcBef>
              <a:buClr>
                <a:srgbClr val="666699"/>
              </a:buClr>
              <a:buSzPct val="75000"/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400" spc="-5" dirty="0">
                <a:latin typeface="Verdana"/>
                <a:cs typeface="Verdana"/>
              </a:rPr>
              <a:t>Users </a:t>
            </a:r>
            <a:r>
              <a:rPr sz="2400" dirty="0">
                <a:latin typeface="Verdana"/>
                <a:cs typeface="Verdana"/>
              </a:rPr>
              <a:t>are </a:t>
            </a:r>
            <a:r>
              <a:rPr sz="2400" spc="-5" dirty="0">
                <a:latin typeface="Verdana"/>
                <a:cs typeface="Verdana"/>
              </a:rPr>
              <a:t>allowed to replace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components.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600200"/>
            <a:ext cx="2084070" cy="111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6400" y="1752600"/>
            <a:ext cx="58674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86738" y="453389"/>
            <a:ext cx="59683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Android </a:t>
            </a:r>
            <a:r>
              <a:rPr spc="-5" dirty="0"/>
              <a:t>– App</a:t>
            </a:r>
            <a:r>
              <a:rPr spc="-15" dirty="0"/>
              <a:t> </a:t>
            </a:r>
            <a:r>
              <a:rPr spc="-25" dirty="0"/>
              <a:t>Framework</a:t>
            </a: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C0DB799F-DE90-6845-80B6-D0197E551386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923" y="1629155"/>
            <a:ext cx="18618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CC00"/>
                </a:solidFill>
                <a:latin typeface="Wingdings"/>
                <a:cs typeface="Wingdings"/>
              </a:rPr>
              <a:t></a:t>
            </a:r>
            <a:r>
              <a:rPr sz="2100" spc="-17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Verdana"/>
                <a:cs typeface="Verdana"/>
              </a:rPr>
              <a:t>Features</a:t>
            </a:r>
            <a:endParaRPr sz="28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9450" y="2127250"/>
          <a:ext cx="8001000" cy="3475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3200" spc="-25" dirty="0">
                          <a:latin typeface="Garamond"/>
                          <a:cs typeface="Garamond"/>
                        </a:rPr>
                        <a:t>Feature</a:t>
                      </a:r>
                      <a:endParaRPr sz="3200">
                        <a:latin typeface="Garamond"/>
                        <a:cs typeface="Garamond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rgbClr val="FFE7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3200" spc="-25" dirty="0">
                          <a:latin typeface="Garamond"/>
                          <a:cs typeface="Garamond"/>
                        </a:rPr>
                        <a:t>Role</a:t>
                      </a:r>
                      <a:endParaRPr sz="3200">
                        <a:latin typeface="Garamond"/>
                        <a:cs typeface="Garamond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rgbClr val="FFE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46">
                <a:tc>
                  <a:txBody>
                    <a:bodyPr/>
                    <a:lstStyle/>
                    <a:p>
                      <a:pPr marL="366395" marR="358775" indent="1390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View  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ystem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356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Used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 build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an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application, including lists, grids, text 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boxes,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buttons,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embedded web</a:t>
                      </a:r>
                      <a:r>
                        <a:rPr sz="16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browser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326390" marR="318770" indent="190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Content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Pr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ider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5506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Enabling applications to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access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data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from other 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applications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or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share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their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own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data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46">
                <a:tc>
                  <a:txBody>
                    <a:bodyPr/>
                    <a:lstStyle/>
                    <a:p>
                      <a:pPr marL="307975" marR="274320" indent="-2603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4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esource 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Manager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9275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Providing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access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 non-code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resources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(localized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strings, 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graphics,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layout</a:t>
                      </a:r>
                      <a:r>
                        <a:rPr sz="16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files)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307975" marR="162560" indent="-1384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Noti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cat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on 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Manager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664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Enabling all applications to display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customer alerts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in the  status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bar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83">
                <a:tc>
                  <a:txBody>
                    <a:bodyPr/>
                    <a:lstStyle/>
                    <a:p>
                      <a:pPr marL="307975" marR="300355" indent="609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Activity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Man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ger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1233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Managing the lifecycle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applications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providing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 common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navigation backstack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0458" y="453389"/>
            <a:ext cx="74021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Android </a:t>
            </a:r>
            <a:r>
              <a:rPr spc="-5" dirty="0"/>
              <a:t>– App </a:t>
            </a:r>
            <a:r>
              <a:rPr spc="-25" dirty="0"/>
              <a:t>Framework</a:t>
            </a:r>
            <a:r>
              <a:rPr spc="30" dirty="0"/>
              <a:t> </a:t>
            </a:r>
            <a:r>
              <a:rPr spc="-5" dirty="0"/>
              <a:t>(cont)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3ED225ED-63FA-CD4C-ABD0-8FA8E4F9A20C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923" y="3343655"/>
            <a:ext cx="7880350" cy="1818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1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04800" algn="l"/>
              </a:tabLst>
            </a:pPr>
            <a:r>
              <a:rPr sz="2800" spc="-5" dirty="0">
                <a:latin typeface="Verdana"/>
                <a:cs typeface="Verdana"/>
              </a:rPr>
              <a:t>Including </a:t>
            </a:r>
            <a:r>
              <a:rPr sz="2800" dirty="0">
                <a:latin typeface="Verdana"/>
                <a:cs typeface="Verdana"/>
              </a:rPr>
              <a:t>a set of </a:t>
            </a:r>
            <a:r>
              <a:rPr sz="2800" spc="-5" dirty="0">
                <a:latin typeface="Verdana"/>
                <a:cs typeface="Verdana"/>
              </a:rPr>
              <a:t>C/C++ </a:t>
            </a:r>
            <a:r>
              <a:rPr sz="2800" spc="-10" dirty="0">
                <a:latin typeface="Verdana"/>
                <a:cs typeface="Verdana"/>
              </a:rPr>
              <a:t>libraries </a:t>
            </a:r>
            <a:r>
              <a:rPr sz="2800" dirty="0">
                <a:latin typeface="Verdana"/>
                <a:cs typeface="Verdana"/>
              </a:rPr>
              <a:t>used </a:t>
            </a:r>
            <a:r>
              <a:rPr sz="2800" spc="-5" dirty="0">
                <a:latin typeface="Verdana"/>
                <a:cs typeface="Verdana"/>
              </a:rPr>
              <a:t>by  </a:t>
            </a:r>
            <a:r>
              <a:rPr sz="2800" dirty="0">
                <a:latin typeface="Verdana"/>
                <a:cs typeface="Verdana"/>
              </a:rPr>
              <a:t>components of </a:t>
            </a:r>
            <a:r>
              <a:rPr sz="2800" spc="-5" dirty="0">
                <a:latin typeface="Verdana"/>
                <a:cs typeface="Verdana"/>
              </a:rPr>
              <a:t>the </a:t>
            </a:r>
            <a:r>
              <a:rPr sz="2800" dirty="0">
                <a:latin typeface="Verdana"/>
                <a:cs typeface="Verdana"/>
              </a:rPr>
              <a:t>Android</a:t>
            </a:r>
            <a:r>
              <a:rPr sz="2800" spc="-5" dirty="0">
                <a:latin typeface="Verdana"/>
                <a:cs typeface="Verdana"/>
              </a:rPr>
              <a:t> system</a:t>
            </a:r>
            <a:endParaRPr sz="2800" dirty="0">
              <a:latin typeface="Verdana"/>
              <a:cs typeface="Verdana"/>
            </a:endParaRPr>
          </a:p>
          <a:p>
            <a:pPr marL="304800" marR="1295400" indent="-292100">
              <a:lnSpc>
                <a:spcPct val="100000"/>
              </a:lnSpc>
              <a:spcBef>
                <a:spcPts val="675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04800" algn="l"/>
              </a:tabLst>
            </a:pPr>
            <a:r>
              <a:rPr sz="2800" spc="-5" dirty="0">
                <a:latin typeface="Verdana"/>
                <a:cs typeface="Verdana"/>
              </a:rPr>
              <a:t>Exposed to developers through the  </a:t>
            </a:r>
            <a:r>
              <a:rPr sz="2800" dirty="0">
                <a:latin typeface="Verdana"/>
                <a:cs typeface="Verdana"/>
              </a:rPr>
              <a:t>Android </a:t>
            </a:r>
            <a:r>
              <a:rPr sz="2800" spc="-5" dirty="0">
                <a:latin typeface="Verdana"/>
                <a:cs typeface="Verdana"/>
              </a:rPr>
              <a:t>application</a:t>
            </a:r>
            <a:r>
              <a:rPr sz="2800" spc="2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framework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600200"/>
            <a:ext cx="2084070" cy="111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5070" y="1600200"/>
            <a:ext cx="3572255" cy="1408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72944" y="453389"/>
            <a:ext cx="42005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Android </a:t>
            </a:r>
            <a:r>
              <a:rPr spc="-5" dirty="0"/>
              <a:t>-</a:t>
            </a:r>
            <a:r>
              <a:rPr spc="10" dirty="0"/>
              <a:t> </a:t>
            </a:r>
            <a:r>
              <a:rPr spc="-5" dirty="0"/>
              <a:t>Libraries</a:t>
            </a: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42AF441B-E207-4446-B91F-A4D1059EA00B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923" y="2788919"/>
            <a:ext cx="7847330" cy="309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6235" algn="l"/>
              </a:tabLst>
            </a:pPr>
            <a:r>
              <a:rPr sz="2600" spc="-5" dirty="0">
                <a:latin typeface="Verdana"/>
                <a:cs typeface="Verdana"/>
              </a:rPr>
              <a:t>Core</a:t>
            </a:r>
            <a:r>
              <a:rPr sz="2600" spc="-1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Libraries</a:t>
            </a:r>
            <a:endParaRPr sz="2600">
              <a:latin typeface="Verdana"/>
              <a:cs typeface="Verdana"/>
            </a:endParaRPr>
          </a:p>
          <a:p>
            <a:pPr marL="755650" marR="5080" lvl="1" indent="-285750">
              <a:lnSpc>
                <a:spcPct val="80000"/>
              </a:lnSpc>
              <a:spcBef>
                <a:spcPts val="535"/>
              </a:spcBef>
              <a:buClr>
                <a:srgbClr val="666699"/>
              </a:buClr>
              <a:buSzPct val="75000"/>
              <a:buFont typeface="Wingdings"/>
              <a:buChar char=""/>
              <a:tabLst>
                <a:tab pos="756285" algn="l"/>
              </a:tabLst>
            </a:pPr>
            <a:r>
              <a:rPr sz="2200" spc="-5" dirty="0">
                <a:latin typeface="Verdana"/>
                <a:cs typeface="Verdana"/>
              </a:rPr>
              <a:t>Providing </a:t>
            </a:r>
            <a:r>
              <a:rPr sz="2200" dirty="0">
                <a:latin typeface="Verdana"/>
                <a:cs typeface="Verdana"/>
              </a:rPr>
              <a:t>most of </a:t>
            </a:r>
            <a:r>
              <a:rPr sz="2200" spc="-5" dirty="0">
                <a:latin typeface="Verdana"/>
                <a:cs typeface="Verdana"/>
              </a:rPr>
              <a:t>the functionality available in the  </a:t>
            </a:r>
            <a:r>
              <a:rPr sz="2200" dirty="0">
                <a:latin typeface="Verdana"/>
                <a:cs typeface="Verdana"/>
              </a:rPr>
              <a:t>core </a:t>
            </a:r>
            <a:r>
              <a:rPr sz="2200" spc="-5" dirty="0">
                <a:latin typeface="Verdana"/>
                <a:cs typeface="Verdana"/>
              </a:rPr>
              <a:t>libraries </a:t>
            </a:r>
            <a:r>
              <a:rPr sz="2200" dirty="0">
                <a:latin typeface="Verdana"/>
                <a:cs typeface="Verdana"/>
              </a:rPr>
              <a:t>of </a:t>
            </a:r>
            <a:r>
              <a:rPr sz="2200" spc="-5" dirty="0">
                <a:latin typeface="Verdana"/>
                <a:cs typeface="Verdana"/>
              </a:rPr>
              <a:t>the </a:t>
            </a:r>
            <a:r>
              <a:rPr sz="2200" dirty="0">
                <a:latin typeface="Verdana"/>
                <a:cs typeface="Verdana"/>
              </a:rPr>
              <a:t>Java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language</a:t>
            </a:r>
            <a:endParaRPr sz="2200">
              <a:latin typeface="Verdana"/>
              <a:cs typeface="Verdana"/>
            </a:endParaRPr>
          </a:p>
          <a:p>
            <a:pPr marL="755650" lvl="1" indent="-286385">
              <a:lnSpc>
                <a:spcPct val="100000"/>
              </a:lnSpc>
              <a:buClr>
                <a:srgbClr val="666699"/>
              </a:buClr>
              <a:buSzPct val="75000"/>
              <a:buFont typeface="Wingdings"/>
              <a:buChar char=""/>
              <a:tabLst>
                <a:tab pos="756285" algn="l"/>
              </a:tabLst>
            </a:pPr>
            <a:r>
              <a:rPr sz="2200" dirty="0">
                <a:latin typeface="Verdana"/>
                <a:cs typeface="Verdana"/>
              </a:rPr>
              <a:t>APIs</a:t>
            </a:r>
            <a:endParaRPr sz="22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buClr>
                <a:srgbClr val="FF9900"/>
              </a:buClr>
              <a:buSzPct val="63157"/>
              <a:buFont typeface="Wingdings"/>
              <a:buChar char="►"/>
              <a:tabLst>
                <a:tab pos="1156335" algn="l"/>
              </a:tabLst>
            </a:pPr>
            <a:r>
              <a:rPr sz="1900" dirty="0">
                <a:latin typeface="Verdana"/>
                <a:cs typeface="Verdana"/>
              </a:rPr>
              <a:t>Data</a:t>
            </a:r>
            <a:r>
              <a:rPr sz="1900" spc="-3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Structures</a:t>
            </a:r>
            <a:endParaRPr sz="19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buClr>
                <a:srgbClr val="FF9900"/>
              </a:buClr>
              <a:buSzPct val="63157"/>
              <a:buFont typeface="Wingdings"/>
              <a:buChar char="►"/>
              <a:tabLst>
                <a:tab pos="1156335" algn="l"/>
              </a:tabLst>
            </a:pPr>
            <a:r>
              <a:rPr sz="1900" spc="-5" dirty="0">
                <a:latin typeface="Verdana"/>
                <a:cs typeface="Verdana"/>
              </a:rPr>
              <a:t>Utilities</a:t>
            </a:r>
            <a:endParaRPr sz="19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buClr>
                <a:srgbClr val="FF9900"/>
              </a:buClr>
              <a:buSzPct val="63157"/>
              <a:buFont typeface="Wingdings"/>
              <a:buChar char="►"/>
              <a:tabLst>
                <a:tab pos="1156335" algn="l"/>
              </a:tabLst>
            </a:pPr>
            <a:r>
              <a:rPr sz="1900" spc="-5" dirty="0">
                <a:latin typeface="Verdana"/>
                <a:cs typeface="Verdana"/>
              </a:rPr>
              <a:t>File </a:t>
            </a:r>
            <a:r>
              <a:rPr sz="1900" dirty="0">
                <a:latin typeface="Verdana"/>
                <a:cs typeface="Verdana"/>
              </a:rPr>
              <a:t>Access</a:t>
            </a:r>
            <a:endParaRPr sz="19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buClr>
                <a:srgbClr val="FF9900"/>
              </a:buClr>
              <a:buSzPct val="63157"/>
              <a:buFont typeface="Wingdings"/>
              <a:buChar char="►"/>
              <a:tabLst>
                <a:tab pos="1156335" algn="l"/>
              </a:tabLst>
            </a:pPr>
            <a:r>
              <a:rPr sz="1900" spc="-5" dirty="0">
                <a:latin typeface="Verdana"/>
                <a:cs typeface="Verdana"/>
              </a:rPr>
              <a:t>Network</a:t>
            </a:r>
            <a:r>
              <a:rPr sz="1900" spc="-1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Access</a:t>
            </a:r>
            <a:endParaRPr sz="19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buClr>
                <a:srgbClr val="FF9900"/>
              </a:buClr>
              <a:buSzPct val="63157"/>
              <a:buFont typeface="Wingdings"/>
              <a:buChar char="►"/>
              <a:tabLst>
                <a:tab pos="1156335" algn="l"/>
              </a:tabLst>
            </a:pPr>
            <a:r>
              <a:rPr sz="1900" spc="-5" dirty="0">
                <a:latin typeface="Verdana"/>
                <a:cs typeface="Verdana"/>
              </a:rPr>
              <a:t>Graphics</a:t>
            </a:r>
            <a:endParaRPr sz="19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buClr>
                <a:srgbClr val="FF9900"/>
              </a:buClr>
              <a:buSzPct val="63157"/>
              <a:buFont typeface="Wingdings"/>
              <a:buChar char="►"/>
              <a:tabLst>
                <a:tab pos="1156335" algn="l"/>
              </a:tabLst>
            </a:pPr>
            <a:r>
              <a:rPr sz="1900" spc="-5" dirty="0">
                <a:latin typeface="Verdana"/>
                <a:cs typeface="Verdana"/>
              </a:rPr>
              <a:t>Etc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600200"/>
            <a:ext cx="2084070" cy="111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5436" y="1620795"/>
            <a:ext cx="2619755" cy="1248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95220" y="453389"/>
            <a:ext cx="43554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Android </a:t>
            </a:r>
            <a:r>
              <a:rPr spc="-5" dirty="0"/>
              <a:t>-</a:t>
            </a:r>
            <a:r>
              <a:rPr spc="-25" dirty="0"/>
              <a:t> </a:t>
            </a:r>
            <a:r>
              <a:rPr spc="-15" dirty="0"/>
              <a:t>Runtimes</a:t>
            </a: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8B1584AA-B53B-984D-A192-BED8420641EE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923" y="1543216"/>
            <a:ext cx="8056245" cy="348996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6235" algn="l"/>
              </a:tabLst>
            </a:pPr>
            <a:r>
              <a:rPr sz="2800" spc="-5" dirty="0">
                <a:latin typeface="Verdana"/>
                <a:cs typeface="Verdana"/>
              </a:rPr>
              <a:t>Dalvik </a:t>
            </a:r>
            <a:r>
              <a:rPr sz="2800" dirty="0">
                <a:latin typeface="Verdana"/>
                <a:cs typeface="Verdana"/>
              </a:rPr>
              <a:t>Virtual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Machine</a:t>
            </a:r>
            <a:endParaRPr sz="2800">
              <a:latin typeface="Verdana"/>
              <a:cs typeface="Verdana"/>
            </a:endParaRPr>
          </a:p>
          <a:p>
            <a:pPr marL="755650" marR="95250" lvl="1" indent="-285750">
              <a:lnSpc>
                <a:spcPct val="100000"/>
              </a:lnSpc>
              <a:spcBef>
                <a:spcPts val="580"/>
              </a:spcBef>
              <a:buClr>
                <a:srgbClr val="666699"/>
              </a:buClr>
              <a:buSzPct val="75000"/>
              <a:buFont typeface="Wingdings"/>
              <a:buChar char=""/>
              <a:tabLst>
                <a:tab pos="756285" algn="l"/>
              </a:tabLst>
            </a:pPr>
            <a:r>
              <a:rPr sz="2400" spc="-5" dirty="0">
                <a:latin typeface="Verdana"/>
                <a:cs typeface="Verdana"/>
              </a:rPr>
              <a:t>Providing environment </a:t>
            </a:r>
            <a:r>
              <a:rPr sz="2400" dirty="0">
                <a:latin typeface="Verdana"/>
                <a:cs typeface="Verdana"/>
              </a:rPr>
              <a:t>on </a:t>
            </a:r>
            <a:r>
              <a:rPr sz="2400" spc="-5" dirty="0">
                <a:latin typeface="Verdana"/>
                <a:cs typeface="Verdana"/>
              </a:rPr>
              <a:t>which </a:t>
            </a:r>
            <a:r>
              <a:rPr sz="2400" dirty="0">
                <a:latin typeface="Verdana"/>
                <a:cs typeface="Verdana"/>
              </a:rPr>
              <a:t>every </a:t>
            </a:r>
            <a:r>
              <a:rPr sz="2400" spc="-5" dirty="0">
                <a:latin typeface="Verdana"/>
                <a:cs typeface="Verdana"/>
              </a:rPr>
              <a:t>Android  application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runs</a:t>
            </a:r>
            <a:endParaRPr sz="2400">
              <a:latin typeface="Verdana"/>
              <a:cs typeface="Verdana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4"/>
              </a:spcBef>
              <a:buClr>
                <a:srgbClr val="FF9900"/>
              </a:buClr>
              <a:buSzPct val="65000"/>
              <a:buFont typeface="Wingdings"/>
              <a:buChar char="►"/>
              <a:tabLst>
                <a:tab pos="1156335" algn="l"/>
              </a:tabLst>
            </a:pPr>
            <a:r>
              <a:rPr sz="2000" spc="-5" dirty="0">
                <a:latin typeface="Verdana"/>
                <a:cs typeface="Verdana"/>
              </a:rPr>
              <a:t>Each Android application runs in its own process, </a:t>
            </a:r>
            <a:r>
              <a:rPr sz="2000" spc="-265" dirty="0">
                <a:latin typeface="Verdana"/>
                <a:cs typeface="Verdana"/>
              </a:rPr>
              <a:t>with  </a:t>
            </a:r>
            <a:r>
              <a:rPr sz="2000" spc="-5" dirty="0">
                <a:latin typeface="Verdana"/>
                <a:cs typeface="Verdana"/>
              </a:rPr>
              <a:t>its own instance of the Dalvik VM.</a:t>
            </a:r>
            <a:endParaRPr sz="2000">
              <a:latin typeface="Verdana"/>
              <a:cs typeface="Verdana"/>
            </a:endParaRPr>
          </a:p>
          <a:p>
            <a:pPr marL="1155700" marR="404495" lvl="2" indent="-228600">
              <a:lnSpc>
                <a:spcPct val="100000"/>
              </a:lnSpc>
              <a:spcBef>
                <a:spcPts val="480"/>
              </a:spcBef>
              <a:buClr>
                <a:srgbClr val="FF9900"/>
              </a:buClr>
              <a:buSzPct val="65000"/>
              <a:buFont typeface="Wingdings"/>
              <a:buChar char="►"/>
              <a:tabLst>
                <a:tab pos="1156335" algn="l"/>
              </a:tabLst>
            </a:pPr>
            <a:r>
              <a:rPr sz="2000" spc="-5" dirty="0">
                <a:latin typeface="Verdana"/>
                <a:cs typeface="Verdana"/>
              </a:rPr>
              <a:t>Dalvik has </a:t>
            </a:r>
            <a:r>
              <a:rPr sz="2000" spc="-10" dirty="0">
                <a:latin typeface="Verdana"/>
                <a:cs typeface="Verdana"/>
              </a:rPr>
              <a:t>been written </a:t>
            </a:r>
            <a:r>
              <a:rPr sz="2000" spc="-5" dirty="0">
                <a:latin typeface="Verdana"/>
                <a:cs typeface="Verdana"/>
              </a:rPr>
              <a:t>such that a device can </a:t>
            </a:r>
            <a:r>
              <a:rPr sz="2000" spc="-335" dirty="0">
                <a:latin typeface="Verdana"/>
                <a:cs typeface="Verdana"/>
              </a:rPr>
              <a:t>run  </a:t>
            </a:r>
            <a:r>
              <a:rPr sz="2000" spc="-5" dirty="0">
                <a:latin typeface="Verdana"/>
                <a:cs typeface="Verdana"/>
              </a:rPr>
              <a:t>multiple VMs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efficiently.</a:t>
            </a:r>
            <a:endParaRPr sz="2000">
              <a:latin typeface="Verdana"/>
              <a:cs typeface="Verdana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Clr>
                <a:srgbClr val="FF9900"/>
              </a:buClr>
              <a:buFont typeface="Wingdings"/>
              <a:buChar char="►"/>
            </a:pPr>
            <a:endParaRPr sz="2800">
              <a:latin typeface="Verdana"/>
              <a:cs typeface="Verdana"/>
            </a:endParaRPr>
          </a:p>
          <a:p>
            <a:pPr marL="755650" lvl="1" indent="-286385">
              <a:lnSpc>
                <a:spcPct val="100000"/>
              </a:lnSpc>
              <a:buClr>
                <a:srgbClr val="666699"/>
              </a:buClr>
              <a:buSzPct val="75000"/>
              <a:buFont typeface="Wingdings"/>
              <a:buChar char=""/>
              <a:tabLst>
                <a:tab pos="756285" algn="l"/>
              </a:tabLst>
            </a:pPr>
            <a:r>
              <a:rPr sz="2400" spc="-5" dirty="0">
                <a:latin typeface="Verdana"/>
                <a:cs typeface="Verdana"/>
              </a:rPr>
              <a:t>Register-based virtual</a:t>
            </a:r>
            <a:r>
              <a:rPr sz="2400" spc="5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machine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8761" y="605789"/>
            <a:ext cx="58928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Android </a:t>
            </a:r>
            <a:r>
              <a:rPr spc="-5" dirty="0"/>
              <a:t>– </a:t>
            </a:r>
            <a:r>
              <a:rPr spc="-15" dirty="0"/>
              <a:t>Runtimes</a:t>
            </a:r>
            <a:r>
              <a:rPr spc="5" dirty="0"/>
              <a:t> </a:t>
            </a:r>
            <a:r>
              <a:rPr spc="-5" dirty="0"/>
              <a:t>(cont)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960CFD14-30CB-FD40-9C00-BCC54268423B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923" y="1543216"/>
            <a:ext cx="7870825" cy="201485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6235" algn="l"/>
              </a:tabLst>
            </a:pPr>
            <a:r>
              <a:rPr sz="2800" spc="-5" dirty="0">
                <a:latin typeface="Verdana"/>
                <a:cs typeface="Verdana"/>
              </a:rPr>
              <a:t>Dalvik </a:t>
            </a:r>
            <a:r>
              <a:rPr sz="2800" dirty="0">
                <a:latin typeface="Verdana"/>
                <a:cs typeface="Verdana"/>
              </a:rPr>
              <a:t>Virtual Machine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(Cont)</a:t>
            </a:r>
            <a:endParaRPr sz="2800">
              <a:latin typeface="Verdana"/>
              <a:cs typeface="Verdana"/>
            </a:endParaRPr>
          </a:p>
          <a:p>
            <a:pPr marL="755650" lvl="1" indent="-286385">
              <a:lnSpc>
                <a:spcPct val="100000"/>
              </a:lnSpc>
              <a:spcBef>
                <a:spcPts val="580"/>
              </a:spcBef>
              <a:buClr>
                <a:srgbClr val="666699"/>
              </a:buClr>
              <a:buSzPct val="75000"/>
              <a:buFont typeface="Wingdings"/>
              <a:buChar char=""/>
              <a:tabLst>
                <a:tab pos="756285" algn="l"/>
              </a:tabLst>
            </a:pPr>
            <a:r>
              <a:rPr sz="2400" spc="-5" dirty="0">
                <a:latin typeface="Verdana"/>
                <a:cs typeface="Verdana"/>
              </a:rPr>
              <a:t>Executing the Dalvik Executable (.dex)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format</a:t>
            </a:r>
            <a:endParaRPr sz="2400">
              <a:latin typeface="Verdana"/>
              <a:cs typeface="Verdana"/>
            </a:endParaRPr>
          </a:p>
          <a:p>
            <a:pPr marL="1155700" marR="897890" lvl="2" indent="-228600">
              <a:lnSpc>
                <a:spcPct val="100000"/>
              </a:lnSpc>
              <a:spcBef>
                <a:spcPts val="484"/>
              </a:spcBef>
              <a:buClr>
                <a:srgbClr val="FF9900"/>
              </a:buClr>
              <a:buSzPct val="65000"/>
              <a:buFont typeface="Wingdings"/>
              <a:buChar char="►"/>
              <a:tabLst>
                <a:tab pos="1156335" algn="l"/>
              </a:tabLst>
            </a:pPr>
            <a:r>
              <a:rPr sz="2000" spc="-5" dirty="0">
                <a:latin typeface="Verdana"/>
                <a:cs typeface="Verdana"/>
              </a:rPr>
              <a:t>.dex format is optimized for minimal </a:t>
            </a:r>
            <a:r>
              <a:rPr sz="2000" spc="-175" dirty="0">
                <a:latin typeface="Verdana"/>
                <a:cs typeface="Verdana"/>
              </a:rPr>
              <a:t>memory  </a:t>
            </a:r>
            <a:r>
              <a:rPr sz="2000" spc="-5" dirty="0">
                <a:latin typeface="Verdana"/>
                <a:cs typeface="Verdana"/>
              </a:rPr>
              <a:t>footprint.</a:t>
            </a:r>
            <a:endParaRPr sz="20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spcBef>
                <a:spcPts val="480"/>
              </a:spcBef>
              <a:buClr>
                <a:srgbClr val="FF9900"/>
              </a:buClr>
              <a:buSzPct val="65000"/>
              <a:buFont typeface="Wingdings"/>
              <a:buChar char="►"/>
              <a:tabLst>
                <a:tab pos="1156335" algn="l"/>
              </a:tabLst>
            </a:pPr>
            <a:r>
              <a:rPr sz="2000" spc="-5" dirty="0">
                <a:latin typeface="Verdana"/>
                <a:cs typeface="Verdana"/>
              </a:rPr>
              <a:t>Compilation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2377" y="4847871"/>
            <a:ext cx="5215890" cy="119761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680"/>
              </a:spcBef>
              <a:buClr>
                <a:srgbClr val="666699"/>
              </a:buClr>
              <a:buSzPct val="75000"/>
              <a:buFont typeface="Wingdings"/>
              <a:buChar char=""/>
              <a:tabLst>
                <a:tab pos="298450" algn="l"/>
              </a:tabLst>
            </a:pPr>
            <a:r>
              <a:rPr sz="2400" spc="-5" dirty="0">
                <a:latin typeface="Verdana"/>
                <a:cs typeface="Verdana"/>
              </a:rPr>
              <a:t>Relying </a:t>
            </a:r>
            <a:r>
              <a:rPr sz="2400" dirty="0">
                <a:latin typeface="Verdana"/>
                <a:cs typeface="Verdana"/>
              </a:rPr>
              <a:t>on </a:t>
            </a:r>
            <a:r>
              <a:rPr sz="2400" spc="-5" dirty="0">
                <a:latin typeface="Verdana"/>
                <a:cs typeface="Verdana"/>
              </a:rPr>
              <a:t>the Linux </a:t>
            </a:r>
            <a:r>
              <a:rPr sz="2400" dirty="0">
                <a:latin typeface="Verdana"/>
                <a:cs typeface="Verdana"/>
              </a:rPr>
              <a:t>Kernel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for:</a:t>
            </a:r>
            <a:endParaRPr sz="24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484"/>
              </a:spcBef>
              <a:buClr>
                <a:srgbClr val="FF9900"/>
              </a:buClr>
              <a:buSzPct val="65000"/>
              <a:buFont typeface="Wingdings"/>
              <a:buChar char="►"/>
              <a:tabLst>
                <a:tab pos="698500" algn="l"/>
              </a:tabLst>
            </a:pPr>
            <a:r>
              <a:rPr sz="2000" spc="-10" dirty="0">
                <a:latin typeface="Verdana"/>
                <a:cs typeface="Verdana"/>
              </a:rPr>
              <a:t>Threading</a:t>
            </a:r>
            <a:endParaRPr sz="20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480"/>
              </a:spcBef>
              <a:buClr>
                <a:srgbClr val="FF9900"/>
              </a:buClr>
              <a:buSzPct val="65000"/>
              <a:buFont typeface="Wingdings"/>
              <a:buChar char="►"/>
              <a:tabLst>
                <a:tab pos="698500" algn="l"/>
              </a:tabLst>
            </a:pPr>
            <a:r>
              <a:rPr sz="2000" spc="-5" dirty="0">
                <a:latin typeface="Verdana"/>
                <a:cs typeface="Verdana"/>
              </a:rPr>
              <a:t>Low-level memory</a:t>
            </a:r>
            <a:r>
              <a:rPr sz="2000" spc="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management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0" y="3733800"/>
            <a:ext cx="4533900" cy="121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Android </a:t>
            </a:r>
            <a:r>
              <a:rPr spc="-5" dirty="0"/>
              <a:t>– </a:t>
            </a:r>
            <a:r>
              <a:rPr spc="-15" dirty="0"/>
              <a:t>Runtimes</a:t>
            </a:r>
            <a:r>
              <a:rPr spc="5" dirty="0"/>
              <a:t> </a:t>
            </a:r>
            <a:r>
              <a:rPr spc="-5" dirty="0"/>
              <a:t>(cont)</a:t>
            </a: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5BCBF306-188B-D043-AF4A-BAD7211573F7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600200"/>
            <a:ext cx="2084070" cy="111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1676400"/>
            <a:ext cx="7132320" cy="1261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6823" y="2997402"/>
            <a:ext cx="8082915" cy="3098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04165" indent="-292100">
              <a:lnSpc>
                <a:spcPct val="100000"/>
              </a:lnSpc>
              <a:spcBef>
                <a:spcPts val="1300"/>
              </a:spcBef>
              <a:buClr>
                <a:srgbClr val="0C7B9C"/>
              </a:buClr>
              <a:buSzPct val="75000"/>
              <a:buFont typeface="Wingdings"/>
              <a:buChar char=""/>
              <a:tabLst>
                <a:tab pos="304165" algn="l"/>
                <a:tab pos="304800" algn="l"/>
              </a:tabLst>
            </a:pPr>
            <a:r>
              <a:rPr sz="2000" spc="-10" dirty="0">
                <a:latin typeface="Verdana"/>
                <a:cs typeface="Verdana"/>
              </a:rPr>
              <a:t>Relying </a:t>
            </a:r>
            <a:r>
              <a:rPr sz="2000" spc="-5" dirty="0">
                <a:latin typeface="Verdana"/>
                <a:cs typeface="Verdana"/>
              </a:rPr>
              <a:t>on Linux </a:t>
            </a:r>
            <a:r>
              <a:rPr sz="2000" spc="-15" dirty="0">
                <a:latin typeface="Verdana"/>
                <a:cs typeface="Verdana"/>
              </a:rPr>
              <a:t>Kernel </a:t>
            </a:r>
            <a:r>
              <a:rPr sz="2000" spc="-5" dirty="0">
                <a:latin typeface="Verdana"/>
                <a:cs typeface="Verdana"/>
              </a:rPr>
              <a:t>for core system</a:t>
            </a:r>
            <a:r>
              <a:rPr sz="2000" spc="3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services</a:t>
            </a:r>
            <a:endParaRPr sz="2000">
              <a:latin typeface="Verdana"/>
              <a:cs typeface="Verdana"/>
            </a:endParaRPr>
          </a:p>
          <a:p>
            <a:pPr marL="762000" lvl="1" indent="-292100">
              <a:lnSpc>
                <a:spcPct val="100000"/>
              </a:lnSpc>
              <a:spcBef>
                <a:spcPts val="1200"/>
              </a:spcBef>
              <a:buClr>
                <a:srgbClr val="0C7B9C"/>
              </a:buClr>
              <a:buSzPct val="75000"/>
              <a:buFont typeface="Wingdings"/>
              <a:buChar char=""/>
              <a:tabLst>
                <a:tab pos="761365" algn="l"/>
                <a:tab pos="762000" algn="l"/>
              </a:tabLst>
            </a:pPr>
            <a:r>
              <a:rPr sz="2000" spc="-5" dirty="0">
                <a:latin typeface="Verdana"/>
                <a:cs typeface="Verdana"/>
              </a:rPr>
              <a:t>Memory and Process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Management</a:t>
            </a:r>
            <a:endParaRPr sz="2000">
              <a:latin typeface="Verdana"/>
              <a:cs typeface="Verdana"/>
            </a:endParaRPr>
          </a:p>
          <a:p>
            <a:pPr marL="762000" lvl="1" indent="-292100">
              <a:lnSpc>
                <a:spcPct val="100000"/>
              </a:lnSpc>
              <a:spcBef>
                <a:spcPts val="1200"/>
              </a:spcBef>
              <a:buClr>
                <a:srgbClr val="0C7B9C"/>
              </a:buClr>
              <a:buSzPct val="75000"/>
              <a:buFont typeface="Wingdings"/>
              <a:buChar char=""/>
              <a:tabLst>
                <a:tab pos="761365" algn="l"/>
                <a:tab pos="762000" algn="l"/>
              </a:tabLst>
            </a:pPr>
            <a:r>
              <a:rPr sz="2000" spc="-10" dirty="0">
                <a:latin typeface="Verdana"/>
                <a:cs typeface="Verdana"/>
              </a:rPr>
              <a:t>Network</a:t>
            </a:r>
            <a:r>
              <a:rPr sz="2000" spc="-5" dirty="0">
                <a:latin typeface="Verdana"/>
                <a:cs typeface="Verdana"/>
              </a:rPr>
              <a:t> Stack</a:t>
            </a:r>
            <a:endParaRPr sz="2000">
              <a:latin typeface="Verdana"/>
              <a:cs typeface="Verdana"/>
            </a:endParaRPr>
          </a:p>
          <a:p>
            <a:pPr marL="762000" lvl="1" indent="-292100">
              <a:lnSpc>
                <a:spcPct val="100000"/>
              </a:lnSpc>
              <a:spcBef>
                <a:spcPts val="1200"/>
              </a:spcBef>
              <a:buClr>
                <a:srgbClr val="0C7B9C"/>
              </a:buClr>
              <a:buSzPct val="75000"/>
              <a:buFont typeface="Wingdings"/>
              <a:buChar char=""/>
              <a:tabLst>
                <a:tab pos="761365" algn="l"/>
                <a:tab pos="762000" algn="l"/>
              </a:tabLst>
            </a:pPr>
            <a:r>
              <a:rPr sz="2000" spc="-10" dirty="0">
                <a:latin typeface="Verdana"/>
                <a:cs typeface="Verdana"/>
              </a:rPr>
              <a:t>Driver</a:t>
            </a:r>
            <a:r>
              <a:rPr sz="2000" spc="-5" dirty="0">
                <a:latin typeface="Verdana"/>
                <a:cs typeface="Verdana"/>
              </a:rPr>
              <a:t> Model</a:t>
            </a:r>
            <a:endParaRPr sz="2000">
              <a:latin typeface="Verdana"/>
              <a:cs typeface="Verdana"/>
            </a:endParaRPr>
          </a:p>
          <a:p>
            <a:pPr marL="762000" lvl="1" indent="-292100">
              <a:lnSpc>
                <a:spcPct val="100000"/>
              </a:lnSpc>
              <a:spcBef>
                <a:spcPts val="1200"/>
              </a:spcBef>
              <a:buClr>
                <a:srgbClr val="0C7B9C"/>
              </a:buClr>
              <a:buSzPct val="75000"/>
              <a:buFont typeface="Wingdings"/>
              <a:buChar char=""/>
              <a:tabLst>
                <a:tab pos="761365" algn="l"/>
                <a:tab pos="762000" algn="l"/>
              </a:tabLst>
            </a:pPr>
            <a:r>
              <a:rPr sz="2000" spc="-5" dirty="0">
                <a:latin typeface="Verdana"/>
                <a:cs typeface="Verdana"/>
              </a:rPr>
              <a:t>Security</a:t>
            </a:r>
            <a:endParaRPr sz="2000">
              <a:latin typeface="Verdana"/>
              <a:cs typeface="Verdana"/>
            </a:endParaRPr>
          </a:p>
          <a:p>
            <a:pPr marL="304165" marR="5080" indent="-292100">
              <a:lnSpc>
                <a:spcPct val="108200"/>
              </a:lnSpc>
              <a:spcBef>
                <a:spcPts val="1005"/>
              </a:spcBef>
              <a:buClr>
                <a:srgbClr val="0C7B9C"/>
              </a:buClr>
              <a:buSzPct val="75000"/>
              <a:buFont typeface="Wingdings"/>
              <a:buChar char=""/>
              <a:tabLst>
                <a:tab pos="304165" algn="l"/>
                <a:tab pos="304800" algn="l"/>
              </a:tabLst>
            </a:pPr>
            <a:r>
              <a:rPr sz="2000" spc="-5" dirty="0">
                <a:latin typeface="Verdana"/>
                <a:cs typeface="Verdana"/>
              </a:rPr>
              <a:t>Providing an </a:t>
            </a:r>
            <a:r>
              <a:rPr sz="2000" spc="-10" dirty="0">
                <a:latin typeface="Verdana"/>
                <a:cs typeface="Verdana"/>
              </a:rPr>
              <a:t>abstraction layer between </a:t>
            </a:r>
            <a:r>
              <a:rPr sz="2000" spc="-5" dirty="0">
                <a:latin typeface="Verdana"/>
                <a:cs typeface="Verdana"/>
              </a:rPr>
              <a:t>the H/W and the rest  of the S/W stack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0207" y="453389"/>
            <a:ext cx="37826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Android </a:t>
            </a:r>
            <a:r>
              <a:rPr spc="-5" dirty="0"/>
              <a:t>- Kernel</a:t>
            </a: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40D9FC57-AE6F-8A4E-AECA-0652EFEEB38C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43889"/>
            <a:ext cx="67595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666699"/>
                </a:solidFill>
              </a:rPr>
              <a:t>Android </a:t>
            </a:r>
            <a:r>
              <a:rPr spc="-5" dirty="0">
                <a:solidFill>
                  <a:srgbClr val="666699"/>
                </a:solidFill>
              </a:rPr>
              <a:t>Devices in the</a:t>
            </a:r>
            <a:r>
              <a:rPr spc="55" dirty="0">
                <a:solidFill>
                  <a:srgbClr val="666699"/>
                </a:solidFill>
              </a:rPr>
              <a:t> </a:t>
            </a:r>
            <a:r>
              <a:rPr spc="-10" dirty="0">
                <a:solidFill>
                  <a:srgbClr val="666699"/>
                </a:solidFill>
              </a:rPr>
              <a:t>Market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5386"/>
            <a:ext cx="2682875" cy="30981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Smart</a:t>
            </a:r>
            <a:r>
              <a:rPr sz="2800" spc="-6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Phone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Tablets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E-reader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Netbooks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Mp4</a:t>
            </a:r>
            <a:r>
              <a:rPr sz="2800" spc="-2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Player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Internet</a:t>
            </a:r>
            <a:r>
              <a:rPr sz="2800" spc="-3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TV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1314450"/>
            <a:ext cx="3276600" cy="3217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96945" y="1600200"/>
            <a:ext cx="2413000" cy="241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85466" y="6136132"/>
            <a:ext cx="61029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spc="-5" dirty="0">
                <a:solidFill>
                  <a:srgbClr val="666699"/>
                </a:solidFill>
                <a:uFill>
                  <a:solidFill>
                    <a:srgbClr val="666699"/>
                  </a:solidFill>
                </a:uFill>
                <a:latin typeface="Verdana"/>
                <a:cs typeface="Verdana"/>
                <a:hlinkClick r:id="rId4"/>
              </a:rPr>
              <a:t>http://www.android.com/devices/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DB7E743E-50BA-F340-800C-AD7B25246851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43889"/>
            <a:ext cx="16332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666699"/>
                </a:solidFill>
              </a:rPr>
              <a:t>Phones</a:t>
            </a:r>
          </a:p>
        </p:txBody>
      </p:sp>
      <p:sp>
        <p:nvSpPr>
          <p:cNvPr id="3" name="object 3"/>
          <p:cNvSpPr/>
          <p:nvPr/>
        </p:nvSpPr>
        <p:spPr>
          <a:xfrm>
            <a:off x="2814572" y="1676400"/>
            <a:ext cx="2100327" cy="1239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65747" y="1981200"/>
            <a:ext cx="1714500" cy="134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79394" y="3232150"/>
            <a:ext cx="9804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Verdana"/>
                <a:cs typeface="Verdana"/>
              </a:rPr>
              <a:t>HTC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G1,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Droid,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latin typeface="Verdana"/>
                <a:cs typeface="Verdana"/>
              </a:rPr>
              <a:t>Tattoo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2596" y="3536950"/>
            <a:ext cx="2163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Motorola Droid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(X)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81400" y="4572000"/>
            <a:ext cx="1379220" cy="15339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60394" y="6051803"/>
            <a:ext cx="195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Samsung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Galaxy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57861" y="4343400"/>
            <a:ext cx="2062238" cy="1403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80047" y="5975603"/>
            <a:ext cx="1622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Sony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Ericsson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5696" y="1600200"/>
            <a:ext cx="976502" cy="1257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3395" y="2895600"/>
            <a:ext cx="781654" cy="1047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000" y="1541794"/>
            <a:ext cx="2273046" cy="18648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0130" y="3911346"/>
            <a:ext cx="1550670" cy="22829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4990" y="3443478"/>
            <a:ext cx="957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Nexus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4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1616" y="6061455"/>
            <a:ext cx="1629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LG </a:t>
            </a:r>
            <a:r>
              <a:rPr sz="1800" spc="-5" dirty="0">
                <a:latin typeface="Verdana"/>
                <a:cs typeface="Verdana"/>
              </a:rPr>
              <a:t>Optimus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BAD4C516-62C3-F141-989F-310BB0218096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43889"/>
            <a:ext cx="38100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666699"/>
                </a:solidFill>
              </a:rPr>
              <a:t>Course</a:t>
            </a:r>
            <a:r>
              <a:rPr spc="-40" dirty="0">
                <a:solidFill>
                  <a:srgbClr val="666699"/>
                </a:solidFill>
              </a:rPr>
              <a:t> </a:t>
            </a:r>
            <a:r>
              <a:rPr spc="-10" dirty="0">
                <a:solidFill>
                  <a:srgbClr val="666699"/>
                </a:solidFill>
              </a:rPr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5386"/>
            <a:ext cx="6638925" cy="36106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What </a:t>
            </a:r>
            <a:r>
              <a:rPr sz="2800" spc="-5" dirty="0">
                <a:latin typeface="Verdana"/>
                <a:cs typeface="Verdana"/>
              </a:rPr>
              <a:t>is</a:t>
            </a:r>
            <a:r>
              <a:rPr sz="2800" spc="-1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Android?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Android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Version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Features </a:t>
            </a:r>
            <a:r>
              <a:rPr sz="2800" dirty="0">
                <a:latin typeface="Verdana"/>
                <a:cs typeface="Verdana"/>
              </a:rPr>
              <a:t>of</a:t>
            </a:r>
            <a:r>
              <a:rPr sz="2800" spc="-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Android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Architecture </a:t>
            </a:r>
            <a:r>
              <a:rPr sz="2800" dirty="0">
                <a:latin typeface="Verdana"/>
                <a:cs typeface="Verdana"/>
              </a:rPr>
              <a:t>of</a:t>
            </a:r>
            <a:r>
              <a:rPr sz="2800" spc="-1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Android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Android Device in the</a:t>
            </a:r>
            <a:r>
              <a:rPr sz="280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Market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The Android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Market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The Android Developer</a:t>
            </a:r>
            <a:r>
              <a:rPr sz="2800" spc="-1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Community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C03EAC18-1723-B148-81CF-571A7CF3C22B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43889"/>
            <a:ext cx="16090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666699"/>
                </a:solidFill>
              </a:rPr>
              <a:t>Tablets</a:t>
            </a:r>
          </a:p>
        </p:txBody>
      </p:sp>
      <p:sp>
        <p:nvSpPr>
          <p:cNvPr id="3" name="object 3"/>
          <p:cNvSpPr/>
          <p:nvPr/>
        </p:nvSpPr>
        <p:spPr>
          <a:xfrm>
            <a:off x="1047362" y="1752600"/>
            <a:ext cx="2114937" cy="123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9" y="3155950"/>
            <a:ext cx="2208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Verdana"/>
                <a:cs typeface="Verdana"/>
              </a:rPr>
              <a:t>Velocity </a:t>
            </a:r>
            <a:r>
              <a:rPr sz="1800" spc="-5" dirty="0">
                <a:latin typeface="Verdana"/>
                <a:cs typeface="Verdana"/>
              </a:rPr>
              <a:t>Micro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Cruz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86200" y="1828800"/>
            <a:ext cx="1485900" cy="1314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88994" y="3232150"/>
            <a:ext cx="1774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Gome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FlyTouch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000" y="1752600"/>
            <a:ext cx="2057400" cy="12809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32447" y="3232150"/>
            <a:ext cx="1541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Acer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beTouch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1917" y="4191000"/>
            <a:ext cx="2414682" cy="1731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45539" y="6128003"/>
            <a:ext cx="1061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Dawa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D7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09825" y="4419600"/>
            <a:ext cx="1805174" cy="1331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12794" y="5747003"/>
            <a:ext cx="1852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Verdana"/>
                <a:cs typeface="Verdana"/>
              </a:rPr>
              <a:t>Toshiba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Android  </a:t>
            </a:r>
            <a:r>
              <a:rPr sz="1800" dirty="0">
                <a:latin typeface="Verdana"/>
                <a:cs typeface="Verdana"/>
              </a:rPr>
              <a:t>SmartBook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48400" y="4419600"/>
            <a:ext cx="2819400" cy="1409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80047" y="5747003"/>
            <a:ext cx="2354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Cisco Android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Tablet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F24DAD64-B539-3E4D-BC2B-4E735ABB26A2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43889"/>
            <a:ext cx="35204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666699"/>
                </a:solidFill>
              </a:rPr>
              <a:t>Android</a:t>
            </a:r>
            <a:r>
              <a:rPr spc="-30" dirty="0">
                <a:solidFill>
                  <a:srgbClr val="666699"/>
                </a:solidFill>
              </a:rPr>
              <a:t> </a:t>
            </a:r>
            <a:r>
              <a:rPr spc="-10" dirty="0">
                <a:solidFill>
                  <a:srgbClr val="666699"/>
                </a:solidFill>
              </a:rPr>
              <a:t>Market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0425"/>
            <a:ext cx="7521575" cy="233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In August </a:t>
            </a:r>
            <a:r>
              <a:rPr sz="2800" spc="-5" dirty="0">
                <a:latin typeface="Verdana"/>
                <a:cs typeface="Verdana"/>
              </a:rPr>
              <a:t>2008, Google </a:t>
            </a:r>
            <a:r>
              <a:rPr sz="2800" dirty="0">
                <a:latin typeface="Verdana"/>
                <a:cs typeface="Verdana"/>
              </a:rPr>
              <a:t>announced  Android </a:t>
            </a:r>
            <a:r>
              <a:rPr sz="2800" spc="-5" dirty="0">
                <a:latin typeface="Verdana"/>
                <a:cs typeface="Verdana"/>
              </a:rPr>
              <a:t>Market </a:t>
            </a:r>
            <a:r>
              <a:rPr sz="2800" dirty="0">
                <a:latin typeface="Verdana"/>
                <a:cs typeface="Verdana"/>
              </a:rPr>
              <a:t>and made </a:t>
            </a:r>
            <a:r>
              <a:rPr sz="2800" spc="-5" dirty="0">
                <a:latin typeface="Verdana"/>
                <a:cs typeface="Verdana"/>
              </a:rPr>
              <a:t>it available in  Oct 2008.</a:t>
            </a:r>
            <a:endParaRPr sz="28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Preinstall in </a:t>
            </a:r>
            <a:r>
              <a:rPr sz="2800" dirty="0">
                <a:latin typeface="Verdana"/>
                <a:cs typeface="Verdana"/>
              </a:rPr>
              <a:t>every android</a:t>
            </a:r>
            <a:r>
              <a:rPr sz="2800" spc="-5" dirty="0">
                <a:latin typeface="Verdana"/>
                <a:cs typeface="Verdana"/>
              </a:rPr>
              <a:t> devices.</a:t>
            </a:r>
            <a:endParaRPr sz="28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To download third-party</a:t>
            </a:r>
            <a:r>
              <a:rPr sz="2800" spc="3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application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66130F55-17BB-A948-A3B3-B22F83853A70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43889"/>
            <a:ext cx="29927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666699"/>
                </a:solidFill>
              </a:rPr>
              <a:t>Development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0720"/>
            <a:ext cx="6273165" cy="309308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3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JDK</a:t>
            </a: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IDE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215" dirty="0">
                <a:latin typeface="Arial"/>
                <a:cs typeface="Arial"/>
              </a:rPr>
              <a:t> </a:t>
            </a:r>
            <a:r>
              <a:rPr sz="2800" spc="-10" dirty="0">
                <a:latin typeface="Verdana"/>
                <a:cs typeface="Verdana"/>
              </a:rPr>
              <a:t>Eclipse</a:t>
            </a:r>
            <a:endParaRPr sz="28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Eclipse plug-in </a:t>
            </a:r>
            <a:r>
              <a:rPr sz="2800" dirty="0">
                <a:latin typeface="Verdana"/>
                <a:cs typeface="Verdana"/>
              </a:rPr>
              <a:t>-</a:t>
            </a:r>
            <a:r>
              <a:rPr sz="2800" spc="1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ADT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Software Development Kit</a:t>
            </a:r>
            <a:r>
              <a:rPr sz="2800" spc="-2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(SDK)</a:t>
            </a:r>
            <a:endParaRPr sz="28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Android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Emulator</a:t>
            </a:r>
            <a:endParaRPr sz="28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Debuger</a:t>
            </a: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38891DED-38ED-364B-B55B-068B67E964A9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7050" y="4221479"/>
            <a:ext cx="1714500" cy="1799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7842" y="2369566"/>
            <a:ext cx="367537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solidFill>
                  <a:srgbClr val="D60093"/>
                </a:solidFill>
                <a:latin typeface="Courier New"/>
                <a:cs typeface="Courier New"/>
              </a:rPr>
              <a:t>Thank</a:t>
            </a:r>
            <a:r>
              <a:rPr sz="4800" b="1" spc="-95" dirty="0">
                <a:solidFill>
                  <a:srgbClr val="D60093"/>
                </a:solidFill>
                <a:latin typeface="Courier New"/>
                <a:cs typeface="Courier New"/>
              </a:rPr>
              <a:t> </a:t>
            </a:r>
            <a:r>
              <a:rPr sz="4800" b="1" spc="-10" dirty="0">
                <a:solidFill>
                  <a:srgbClr val="D60093"/>
                </a:solidFill>
                <a:latin typeface="Courier New"/>
                <a:cs typeface="Courier New"/>
              </a:rPr>
              <a:t>you!</a:t>
            </a:r>
            <a:endParaRPr sz="48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022" y="4600950"/>
            <a:ext cx="1038225" cy="1323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674556D9-BE45-EB4F-9C18-EBCEE2C999BE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050" y="2133600"/>
            <a:ext cx="8743950" cy="3170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43889"/>
            <a:ext cx="38303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666699"/>
                </a:solidFill>
              </a:rPr>
              <a:t>What is</a:t>
            </a:r>
            <a:r>
              <a:rPr spc="-45" dirty="0">
                <a:solidFill>
                  <a:srgbClr val="666699"/>
                </a:solidFill>
              </a:rPr>
              <a:t> </a:t>
            </a:r>
            <a:r>
              <a:rPr spc="-10" dirty="0">
                <a:solidFill>
                  <a:srgbClr val="666699"/>
                </a:solidFill>
              </a:rPr>
              <a:t>Android?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0" marR="5080" indent="-3429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CC00"/>
                </a:solidFill>
                <a:latin typeface="Wingdings"/>
                <a:cs typeface="Wingdings"/>
              </a:rPr>
              <a:t></a:t>
            </a:r>
            <a:r>
              <a:rPr sz="210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Android </a:t>
            </a:r>
            <a:r>
              <a:rPr spc="-5" dirty="0"/>
              <a:t>is </a:t>
            </a:r>
            <a:r>
              <a:rPr dirty="0"/>
              <a:t>a software  stack for </a:t>
            </a:r>
            <a:r>
              <a:rPr spc="-5" dirty="0"/>
              <a:t>mobile</a:t>
            </a:r>
            <a:r>
              <a:rPr spc="-55" dirty="0"/>
              <a:t> </a:t>
            </a:r>
            <a:r>
              <a:rPr spc="-5" dirty="0"/>
              <a:t>devices  that includes </a:t>
            </a:r>
            <a:r>
              <a:rPr dirty="0"/>
              <a:t>an  </a:t>
            </a:r>
            <a:r>
              <a:rPr spc="-5" dirty="0"/>
              <a:t>operating system,  middleware </a:t>
            </a:r>
            <a:r>
              <a:rPr dirty="0"/>
              <a:t>and key  </a:t>
            </a:r>
            <a:r>
              <a:rPr spc="-5" dirty="0"/>
              <a:t>applications.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7F91A658-7D70-AB47-ABF9-162C96F2005A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B44FB71-EE60-2944-B68C-3BBC5BF324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3080" y="160656"/>
            <a:ext cx="36842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666699"/>
                </a:solidFill>
              </a:rPr>
              <a:t>Android</a:t>
            </a:r>
            <a:r>
              <a:rPr spc="-25" dirty="0">
                <a:solidFill>
                  <a:srgbClr val="666699"/>
                </a:solidFill>
              </a:rPr>
              <a:t> </a:t>
            </a:r>
            <a:r>
              <a:rPr spc="-10" dirty="0">
                <a:solidFill>
                  <a:srgbClr val="666699"/>
                </a:solidFill>
              </a:rPr>
              <a:t>Version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4E5CA2-FAED-AF40-BEA9-612A500EE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88036"/>
            <a:ext cx="8162498" cy="5749363"/>
          </a:xfrm>
          <a:prstGeom prst="rect">
            <a:avLst/>
          </a:prstGeom>
        </p:spPr>
      </p:pic>
      <p:sp>
        <p:nvSpPr>
          <p:cNvPr id="5" name="object 9">
            <a:extLst>
              <a:ext uri="{FF2B5EF4-FFF2-40B4-BE49-F238E27FC236}">
                <a16:creationId xmlns:a16="http://schemas.microsoft.com/office/drawing/2014/main" id="{589ECD1A-C9E3-434C-8A18-F7DB3A4E87B3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1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C8162-A380-A64C-BC39-D473E78A6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32111A-6CCC-7247-A3AA-7B8D87F3A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00"/>
          <a:stretch/>
        </p:blipFill>
        <p:spPr>
          <a:xfrm>
            <a:off x="228600" y="990600"/>
            <a:ext cx="8915400" cy="549783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908719F1-FD5A-7348-9C0D-BEC2B6A9C3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3080" y="160656"/>
            <a:ext cx="36842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666699"/>
                </a:solidFill>
              </a:rPr>
              <a:t>Android</a:t>
            </a:r>
            <a:r>
              <a:rPr spc="-25" dirty="0">
                <a:solidFill>
                  <a:srgbClr val="666699"/>
                </a:solidFill>
              </a:rPr>
              <a:t> </a:t>
            </a:r>
            <a:r>
              <a:rPr spc="-10" dirty="0">
                <a:solidFill>
                  <a:srgbClr val="666699"/>
                </a:solidFill>
              </a:rPr>
              <a:t>Version</a:t>
            </a: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198593AB-D2D8-2546-927B-27EB8F85ED69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1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7413-2DC9-754F-9EF3-A70F7D5CF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1BD7BC68-35EE-F942-AA58-8A0896223755}"/>
              </a:ext>
            </a:extLst>
          </p:cNvPr>
          <p:cNvSpPr txBox="1">
            <a:spLocks/>
          </p:cNvSpPr>
          <p:nvPr/>
        </p:nvSpPr>
        <p:spPr>
          <a:xfrm>
            <a:off x="535940" y="289559"/>
            <a:ext cx="45046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kern="0" spc="-10" dirty="0">
                <a:solidFill>
                  <a:srgbClr val="666699"/>
                </a:solidFill>
              </a:rPr>
              <a:t>Current </a:t>
            </a:r>
            <a:r>
              <a:rPr lang="en-US" kern="0" spc="-5" dirty="0">
                <a:solidFill>
                  <a:srgbClr val="666699"/>
                </a:solidFill>
              </a:rPr>
              <a:t>Distribution</a:t>
            </a:r>
          </a:p>
        </p:txBody>
      </p:sp>
      <p:pic>
        <p:nvPicPr>
          <p:cNvPr id="5" name="Picture 2" descr="February 2018 Android platform distribution: Oreo breaks 1% usage and  Nougat is finally on top">
            <a:extLst>
              <a:ext uri="{FF2B5EF4-FFF2-40B4-BE49-F238E27FC236}">
                <a16:creationId xmlns:a16="http://schemas.microsoft.com/office/drawing/2014/main" id="{2306F986-5F64-A44C-8231-0A7228724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9477"/>
            <a:ext cx="8534400" cy="565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9">
            <a:extLst>
              <a:ext uri="{FF2B5EF4-FFF2-40B4-BE49-F238E27FC236}">
                <a16:creationId xmlns:a16="http://schemas.microsoft.com/office/drawing/2014/main" id="{37BB2CE3-3297-9441-B91A-FD35DD20B393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6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43889"/>
            <a:ext cx="38207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666699"/>
                </a:solidFill>
              </a:rPr>
              <a:t>Android</a:t>
            </a:r>
            <a:r>
              <a:rPr spc="-20" dirty="0">
                <a:solidFill>
                  <a:srgbClr val="666699"/>
                </a:solidFill>
              </a:rPr>
              <a:t> </a:t>
            </a:r>
            <a:r>
              <a:rPr spc="-5" dirty="0">
                <a:solidFill>
                  <a:srgbClr val="666699"/>
                </a:solidFill>
              </a:rPr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5386"/>
            <a:ext cx="2959100" cy="25863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Storage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Connectivity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Message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Web</a:t>
            </a:r>
            <a:r>
              <a:rPr sz="2800" spc="-3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Browser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CC00"/>
              </a:buClr>
              <a:buSzPct val="75000"/>
              <a:buFont typeface="Wingdings"/>
              <a:buChar char="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Media</a:t>
            </a:r>
            <a:r>
              <a:rPr sz="2800" spc="-8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Support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F72A22C0-60AC-5445-8A20-D7F2705181A6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43889"/>
            <a:ext cx="50666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666699"/>
                </a:solidFill>
              </a:rPr>
              <a:t>Features for</a:t>
            </a:r>
            <a:r>
              <a:rPr spc="-15" dirty="0">
                <a:solidFill>
                  <a:srgbClr val="666699"/>
                </a:solidFill>
              </a:rPr>
              <a:t> </a:t>
            </a:r>
            <a:r>
              <a:rPr spc="-5" dirty="0">
                <a:solidFill>
                  <a:srgbClr val="666699"/>
                </a:solidFill>
              </a:rPr>
              <a:t>Developer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E76C1C-3875-5C42-9640-A1F56A4A18AC}"/>
              </a:ext>
            </a:extLst>
          </p:cNvPr>
          <p:cNvSpPr txBox="1">
            <a:spLocks/>
          </p:cNvSpPr>
          <p:nvPr/>
        </p:nvSpPr>
        <p:spPr>
          <a:xfrm>
            <a:off x="965200" y="1848918"/>
            <a:ext cx="7340600" cy="401848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28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kern="0" dirty="0">
                <a:solidFill>
                  <a:schemeClr val="tx1"/>
                </a:solidFill>
                <a:latin typeface="Khmer Sangam MN" panose="02000400000000000000" pitchFamily="2" charset="0"/>
                <a:cs typeface="Khmer Sangam MN" panose="02000400000000000000" pitchFamily="2" charset="0"/>
              </a:rPr>
              <a:t>Android </a:t>
            </a:r>
            <a:r>
              <a:rPr lang="km-KH" sz="2400" kern="0" spc="-5" dirty="0">
                <a:solidFill>
                  <a:schemeClr val="tx1"/>
                </a:solidFill>
                <a:latin typeface="Khmer Sangam MN" panose="02000400000000000000" pitchFamily="2" charset="0"/>
                <a:cs typeface="Khmer Sangam MN" panose="02000400000000000000" pitchFamily="2" charset="0"/>
              </a:rPr>
              <a:t>ផ្តល់អោយ</a:t>
            </a:r>
            <a:r>
              <a:rPr lang="en-US" sz="2400" kern="0" spc="5" dirty="0">
                <a:solidFill>
                  <a:schemeClr val="tx1"/>
                </a:solidFill>
                <a:latin typeface="Khmer Sangam MN" panose="02000400000000000000" pitchFamily="2" charset="0"/>
                <a:cs typeface="Khmer Sangam MN" panose="02000400000000000000" pitchFamily="2" charset="0"/>
              </a:rPr>
              <a:t> </a:t>
            </a:r>
            <a:r>
              <a:rPr lang="en-US" sz="2400" kern="0" spc="-5" dirty="0">
                <a:solidFill>
                  <a:schemeClr val="tx1"/>
                </a:solidFill>
                <a:latin typeface="Khmer Sangam MN" panose="02000400000000000000" pitchFamily="2" charset="0"/>
                <a:cs typeface="Khmer Sangam MN" panose="02000400000000000000" pitchFamily="2" charset="0"/>
              </a:rPr>
              <a:t>developers</a:t>
            </a:r>
            <a:endParaRPr lang="km-KH" sz="2400" kern="0" spc="-5" dirty="0">
              <a:solidFill>
                <a:schemeClr val="tx1"/>
              </a:solidFill>
              <a:latin typeface="Khmer Sangam MN" panose="02000400000000000000" pitchFamily="2" charset="0"/>
              <a:cs typeface="Khmer Sangam MN" panose="02000400000000000000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m-KH" sz="2400" kern="0" dirty="0">
                <a:solidFill>
                  <a:schemeClr val="tx1"/>
                </a:solidFill>
                <a:latin typeface="Khmer Sangam MN" panose="02000400000000000000" pitchFamily="2" charset="0"/>
                <a:cs typeface="Khmer Sangam MN" panose="02000400000000000000" pitchFamily="2" charset="0"/>
              </a:rPr>
              <a:t>ដើម្បីអភិវឌ្ឍតែមួយគត់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m-KH" sz="2400" kern="0" dirty="0">
                <a:solidFill>
                  <a:schemeClr val="tx1"/>
                </a:solidFill>
                <a:latin typeface="Khmer Sangam MN" panose="02000400000000000000" pitchFamily="2" charset="0"/>
                <a:cs typeface="Khmer Sangam MN" panose="02000400000000000000" pitchFamily="2" charset="0"/>
              </a:rPr>
              <a:t>ច្នៃប្រឌិត​ </a:t>
            </a:r>
            <a:r>
              <a:rPr lang="en-US" sz="2400" kern="0" dirty="0">
                <a:solidFill>
                  <a:schemeClr val="tx1"/>
                </a:solidFill>
                <a:latin typeface="Khmer Sangam MN" panose="02000400000000000000" pitchFamily="2" charset="0"/>
                <a:cs typeface="Khmer Sangam MN" panose="02000400000000000000" pitchFamily="2" charset="0"/>
              </a:rPr>
              <a:t>applications</a:t>
            </a:r>
            <a:endParaRPr lang="km-KH" sz="2400" kern="0" dirty="0">
              <a:solidFill>
                <a:schemeClr val="tx1"/>
              </a:solidFill>
              <a:latin typeface="Khmer Sangam MN" panose="02000400000000000000" pitchFamily="2" charset="0"/>
              <a:cs typeface="Khmer Sangam MN" panose="02000400000000000000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m-KH" sz="2400" kern="0" dirty="0">
                <a:solidFill>
                  <a:schemeClr val="tx1"/>
                </a:solidFill>
                <a:latin typeface="Khmer Sangam MN" panose="02000400000000000000" pitchFamily="2" charset="0"/>
                <a:cs typeface="Khmer Sangam MN" panose="02000400000000000000" pitchFamily="2" charset="0"/>
              </a:rPr>
              <a:t>ទទួលបាន </a:t>
            </a:r>
            <a:r>
              <a:rPr lang="en-US" sz="2400" kern="0" dirty="0">
                <a:solidFill>
                  <a:schemeClr val="tx1"/>
                </a:solidFill>
                <a:latin typeface="Khmer Sangam MN" panose="02000400000000000000" pitchFamily="2" charset="0"/>
                <a:cs typeface="Khmer Sangam MN" panose="02000400000000000000" pitchFamily="2" charset="0"/>
              </a:rPr>
              <a:t>applications</a:t>
            </a:r>
            <a:r>
              <a:rPr lang="km-KH" sz="2400" kern="0" dirty="0">
                <a:solidFill>
                  <a:schemeClr val="tx1"/>
                </a:solidFill>
                <a:latin typeface="Khmer Sangam MN" panose="02000400000000000000" pitchFamily="2" charset="0"/>
                <a:cs typeface="Khmer Sangam MN" panose="02000400000000000000" pitchFamily="2" charset="0"/>
              </a:rPr>
              <a:t>​ នៅក្នុងដៃរបស់អតិថិជន។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2400" kern="0" dirty="0">
              <a:solidFill>
                <a:schemeClr val="tx1"/>
              </a:solidFill>
              <a:latin typeface="Khmer Sangam MN" panose="02000400000000000000" pitchFamily="2" charset="0"/>
              <a:cs typeface="Khmer Sangam MN" panose="02000400000000000000" pitchFamily="2" charset="0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9F8B96A-9337-C341-9CBA-11D894ADECF6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43889"/>
            <a:ext cx="46780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666699"/>
                </a:solidFill>
              </a:rPr>
              <a:t>Android</a:t>
            </a:r>
            <a:r>
              <a:rPr spc="-5" dirty="0">
                <a:solidFill>
                  <a:srgbClr val="666699"/>
                </a:solidFill>
              </a:rPr>
              <a:t> </a:t>
            </a:r>
            <a:r>
              <a:rPr spc="-10" dirty="0">
                <a:solidFill>
                  <a:srgbClr val="666699"/>
                </a:solidFill>
              </a:rPr>
              <a:t>Architecture</a:t>
            </a:r>
          </a:p>
        </p:txBody>
      </p:sp>
      <p:sp>
        <p:nvSpPr>
          <p:cNvPr id="3" name="object 3"/>
          <p:cNvSpPr/>
          <p:nvPr/>
        </p:nvSpPr>
        <p:spPr>
          <a:xfrm>
            <a:off x="1371600" y="1447800"/>
            <a:ext cx="7315200" cy="5100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51736BF9-47B7-A549-A4D1-7F11FEC7ADAB}"/>
              </a:ext>
            </a:extLst>
          </p:cNvPr>
          <p:cNvSpPr txBox="1">
            <a:spLocks/>
          </p:cNvSpPr>
          <p:nvPr/>
        </p:nvSpPr>
        <p:spPr>
          <a:xfrm>
            <a:off x="7178040" y="6537399"/>
            <a:ext cx="1965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2000" kern="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Sopheap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645</Words>
  <Application>Microsoft Macintosh PowerPoint</Application>
  <PresentationFormat>On-screen Show (4:3)</PresentationFormat>
  <Paragraphs>150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Courier New</vt:lpstr>
      <vt:lpstr>Garamond</vt:lpstr>
      <vt:lpstr>Khmer Sangam MN</vt:lpstr>
      <vt:lpstr>Times New Roman</vt:lpstr>
      <vt:lpstr>Verdana</vt:lpstr>
      <vt:lpstr>Wingdings</vt:lpstr>
      <vt:lpstr>Office Theme</vt:lpstr>
      <vt:lpstr>Getting started with</vt:lpstr>
      <vt:lpstr>Course Overview</vt:lpstr>
      <vt:lpstr>What is Android?</vt:lpstr>
      <vt:lpstr>Android Version</vt:lpstr>
      <vt:lpstr>Android Version</vt:lpstr>
      <vt:lpstr>PowerPoint Presentation</vt:lpstr>
      <vt:lpstr>Android Features</vt:lpstr>
      <vt:lpstr>Features for Developer</vt:lpstr>
      <vt:lpstr>Android Architecture</vt:lpstr>
      <vt:lpstr>Android - Applications</vt:lpstr>
      <vt:lpstr>Android – App Framework</vt:lpstr>
      <vt:lpstr>Android – App Framework (cont)</vt:lpstr>
      <vt:lpstr>Android - Libraries</vt:lpstr>
      <vt:lpstr>Android - Runtimes</vt:lpstr>
      <vt:lpstr>Android – Runtimes (cont)</vt:lpstr>
      <vt:lpstr>Android – Runtimes (cont)</vt:lpstr>
      <vt:lpstr>Android - Kernel</vt:lpstr>
      <vt:lpstr>Android Devices in the Market</vt:lpstr>
      <vt:lpstr>Phones</vt:lpstr>
      <vt:lpstr>Tablets</vt:lpstr>
      <vt:lpstr>Android Market</vt:lpstr>
      <vt:lpstr>Development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Introduction</dc:title>
  <dc:creator>soky kak</dc:creator>
  <cp:lastModifiedBy>Yous Sopheap</cp:lastModifiedBy>
  <cp:revision>4</cp:revision>
  <dcterms:created xsi:type="dcterms:W3CDTF">2021-05-11T02:42:34Z</dcterms:created>
  <dcterms:modified xsi:type="dcterms:W3CDTF">2022-01-25T16:33:41Z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2021-05-11T00:00:00Z</vt:filetime>
  </property>
</Properties>
</file>