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82" r:id="rId2"/>
    <p:sldId id="283" r:id="rId3"/>
    <p:sldId id="257" r:id="rId4"/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2" r:id="rId17"/>
    <p:sldId id="269" r:id="rId18"/>
    <p:sldId id="270" r:id="rId19"/>
    <p:sldId id="271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6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6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8FFF9-86F7-4B63-90EE-897F2995BB6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9C6E2-FC7A-4E3E-889C-26F55E1A8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21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A678B-8421-49FC-8A31-70C0B4964F64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9F95C-4B40-46AD-9E87-4A5CD9F08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73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9F95C-4B40-46AD-9E87-4A5CD9F08E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86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9F95C-4B40-46AD-9E87-4A5CD9F08E6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24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9F95C-4B40-46AD-9E87-4A5CD9F08E6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24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AD36-D238-47A7-A1FC-7F5A7CA62651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82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6FC6-0332-4195-9123-F0CB54A7BE96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2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8539-3E83-43D6-AFF6-EB4C1C1D010A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886F-4DBF-4FF1-AA1D-0E5FE9A0B948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1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F00B-41B1-42A5-ABCA-8593C7FD3B2F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27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4A8E-0E45-4526-94FD-32FA8C735661}" type="datetime1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82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89B0A-BFC7-4BBB-8628-541D8912AAD1}" type="datetime1">
              <a:rPr lang="en-US" smtClean="0"/>
              <a:t>10/1/2022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6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5601A-44AC-4D5A-BC16-29BFA862CE4F}" type="datetime1">
              <a:rPr lang="en-US" smtClean="0"/>
              <a:t>10/1/2022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3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FE02C-EBD6-498C-B879-55FF993E046A}" type="datetime1">
              <a:rPr lang="en-US" smtClean="0"/>
              <a:t>10/1/2022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14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03C3-8A4D-44DD-BEF3-9E1B4464EE94}" type="datetime1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3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2A6E-7F21-4C8F-BB7B-3C643AD69944}" type="datetime1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46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CCE0F2"/>
            </a:gs>
            <a:gs pos="62000">
              <a:srgbClr val="E3EEF8">
                <a:alpha val="28000"/>
              </a:srgbClr>
            </a:gs>
            <a:gs pos="14000">
              <a:schemeClr val="accent1">
                <a:lumMod val="5000"/>
                <a:lumOff val="95000"/>
                <a:alpha val="0"/>
              </a:schemeClr>
            </a:gs>
            <a:gs pos="0">
              <a:schemeClr val="accent1">
                <a:lumMod val="45000"/>
                <a:lumOff val="55000"/>
              </a:schemeClr>
            </a:gs>
            <a:gs pos="81000">
              <a:schemeClr val="accent1">
                <a:lumMod val="45000"/>
                <a:lumOff val="55000"/>
                <a:alpha val="41000"/>
              </a:schemeClr>
            </a:gs>
            <a:gs pos="38000">
              <a:schemeClr val="accent1">
                <a:lumMod val="30000"/>
                <a:lumOff val="70000"/>
                <a:alpha val="28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D13D9-C20D-41EB-A16E-16989558A0AE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14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2FB25-B938-4531-BE51-0F3FB3BE7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87927"/>
            <a:ext cx="7886700" cy="604981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endParaRPr lang="en-US" dirty="0" smtClean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>Web </a:t>
            </a:r>
            <a:r>
              <a:rPr lang="en-US" sz="4000" b="1" dirty="0">
                <a:solidFill>
                  <a:srgbClr val="0070C0"/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>Programming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dirty="0" smtClean="0">
                <a:latin typeface="Khmer OS Muol Light" panose="02000500000000020004" pitchFamily="2" charset="0"/>
                <a:cs typeface="Khmer OS Muol Light" panose="02000500000000020004" pitchFamily="2" charset="0"/>
              </a:rPr>
              <a:t>Teach by : YOUS SOPHEA</a:t>
            </a:r>
            <a:endParaRPr lang="en-US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en-US" sz="3600" dirty="0" smtClean="0">
                <a:solidFill>
                  <a:srgbClr val="0070C0"/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>Phone Numbers and Telegrams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dirty="0" smtClean="0">
                <a:latin typeface="Khmer OS Muol Light" panose="02000500000000020004" pitchFamily="2" charset="0"/>
                <a:cs typeface="Khmer OS Muol Light" panose="02000500000000020004" pitchFamily="2" charset="0"/>
              </a:rPr>
              <a:t> (</a:t>
            </a:r>
            <a:r>
              <a:rPr lang="km-KH" dirty="0" smtClean="0">
                <a:latin typeface="Khmer OS Muol Light" panose="02000500000000020004" pitchFamily="2" charset="0"/>
                <a:cs typeface="Khmer OS Muol Light" panose="02000500000000020004" pitchFamily="2" charset="0"/>
              </a:rPr>
              <a:t>093 </a:t>
            </a:r>
            <a:r>
              <a:rPr lang="km-KH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58 22 57</a:t>
            </a:r>
            <a:r>
              <a:rPr lang="en-US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 / 068 58 22 </a:t>
            </a:r>
            <a:r>
              <a:rPr lang="en-US" dirty="0" smtClean="0">
                <a:latin typeface="Khmer OS Muol Light" panose="02000500000000020004" pitchFamily="2" charset="0"/>
                <a:cs typeface="Khmer OS Muol Light" panose="02000500000000020004" pitchFamily="2" charset="0"/>
              </a:rPr>
              <a:t>55)</a:t>
            </a:r>
            <a:endParaRPr lang="en-US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888B43-EF7B-458F-8165-83894AF04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CE0986-DFF2-4CBD-A3F9-102D84B69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6884" y="356135"/>
            <a:ext cx="8094847" cy="5861785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2800" b="1" dirty="0"/>
              <a:t>HTML Structure:</a:t>
            </a:r>
          </a:p>
          <a:p>
            <a:pPr algn="l">
              <a:lnSpc>
                <a:spcPct val="100000"/>
              </a:lnSpc>
            </a:pPr>
            <a:r>
              <a:rPr lang="en-US" sz="2800" dirty="0"/>
              <a:t>&lt;html&gt;</a:t>
            </a:r>
          </a:p>
          <a:p>
            <a:pPr algn="l">
              <a:lnSpc>
                <a:spcPct val="100000"/>
              </a:lnSpc>
            </a:pPr>
            <a:r>
              <a:rPr lang="en-US" sz="2800" dirty="0"/>
              <a:t>	&lt;head&gt;</a:t>
            </a:r>
          </a:p>
          <a:p>
            <a:pPr algn="l">
              <a:lnSpc>
                <a:spcPct val="100000"/>
              </a:lnSpc>
            </a:pPr>
            <a:r>
              <a:rPr lang="en-US" sz="2800" dirty="0"/>
              <a:t>		&lt;title&gt;&lt;/title&gt;</a:t>
            </a:r>
          </a:p>
          <a:p>
            <a:pPr algn="l">
              <a:lnSpc>
                <a:spcPct val="100000"/>
              </a:lnSpc>
            </a:pPr>
            <a:r>
              <a:rPr lang="en-US" sz="2800" dirty="0"/>
              <a:t>	&lt;/head&gt;</a:t>
            </a:r>
          </a:p>
          <a:p>
            <a:pPr algn="l">
              <a:lnSpc>
                <a:spcPct val="100000"/>
              </a:lnSpc>
            </a:pPr>
            <a:r>
              <a:rPr lang="en-US" sz="2800" dirty="0"/>
              <a:t>	&lt;body&gt;</a:t>
            </a:r>
          </a:p>
          <a:p>
            <a:pPr algn="l">
              <a:lnSpc>
                <a:spcPct val="100000"/>
              </a:lnSpc>
            </a:pPr>
            <a:r>
              <a:rPr lang="en-US" sz="2800" dirty="0"/>
              <a:t>		Element content</a:t>
            </a:r>
          </a:p>
          <a:p>
            <a:pPr algn="l">
              <a:lnSpc>
                <a:spcPct val="100000"/>
              </a:lnSpc>
            </a:pPr>
            <a:r>
              <a:rPr lang="en-US" sz="2800" dirty="0"/>
              <a:t>	&lt;/body&gt;</a:t>
            </a:r>
          </a:p>
          <a:p>
            <a:pPr algn="l">
              <a:lnSpc>
                <a:spcPct val="100000"/>
              </a:lnSpc>
            </a:pPr>
            <a:r>
              <a:rPr lang="en-US" sz="2800" dirty="0"/>
              <a:t>&lt;/html&gt;</a:t>
            </a:r>
          </a:p>
          <a:p>
            <a:pPr algn="l">
              <a:lnSpc>
                <a:spcPct val="100000"/>
              </a:lnSpc>
            </a:pPr>
            <a:r>
              <a:rPr lang="en-US" sz="2800" b="1" dirty="0"/>
              <a:t>	</a:t>
            </a:r>
          </a:p>
          <a:p>
            <a:pPr algn="l">
              <a:lnSpc>
                <a:spcPct val="100000"/>
              </a:lnSpc>
            </a:pP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10</a:t>
            </a:fld>
            <a:endParaRPr lang="en-US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19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85011" y="154004"/>
            <a:ext cx="8449175" cy="6064234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4800" b="1" dirty="0"/>
              <a:t>2. HTML Element	</a:t>
            </a:r>
          </a:p>
          <a:p>
            <a:pPr marL="0" indent="0" algn="l">
              <a:lnSpc>
                <a:spcPct val="100000"/>
              </a:lnSpc>
              <a:buNone/>
            </a:pPr>
            <a:endParaRPr lang="en-US" sz="28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11" y="1424539"/>
            <a:ext cx="8449176" cy="493775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11</a:t>
            </a:fld>
            <a:endParaRPr lang="en-US"/>
          </a:p>
        </p:txBody>
      </p:sp>
      <p:sp>
        <p:nvSpPr>
          <p:cNvPr id="8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70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08008" y="77002"/>
            <a:ext cx="8526178" cy="6279349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4000" b="1" dirty="0"/>
              <a:t>Attributes</a:t>
            </a:r>
            <a:r>
              <a:rPr lang="en-US" sz="4800" b="1" dirty="0"/>
              <a:t>	</a:t>
            </a:r>
          </a:p>
          <a:p>
            <a:pPr marL="741363" indent="-279400">
              <a:lnSpc>
                <a:spcPct val="150000"/>
              </a:lnSpc>
            </a:pPr>
            <a:r>
              <a:rPr lang="en-US" sz="3200" dirty="0"/>
              <a:t>All HTML elements can have </a:t>
            </a:r>
            <a:r>
              <a:rPr lang="en-US" sz="3200" b="1" dirty="0"/>
              <a:t>attributes</a:t>
            </a:r>
            <a:endParaRPr lang="en-US" sz="3200" dirty="0"/>
          </a:p>
          <a:p>
            <a:pPr marL="741363" indent="-279400">
              <a:lnSpc>
                <a:spcPct val="150000"/>
              </a:lnSpc>
            </a:pPr>
            <a:r>
              <a:rPr lang="en-US" sz="3200" dirty="0"/>
              <a:t>Attributes provide </a:t>
            </a:r>
            <a:r>
              <a:rPr lang="en-US" sz="3200" b="1" dirty="0"/>
              <a:t>additional information</a:t>
            </a:r>
            <a:r>
              <a:rPr lang="en-US" sz="3200" dirty="0"/>
              <a:t> about an element</a:t>
            </a:r>
          </a:p>
          <a:p>
            <a:pPr marL="741363" indent="-279400">
              <a:lnSpc>
                <a:spcPct val="150000"/>
              </a:lnSpc>
            </a:pPr>
            <a:r>
              <a:rPr lang="en-US" sz="3200" dirty="0"/>
              <a:t>Attributes are always specified in </a:t>
            </a:r>
            <a:r>
              <a:rPr lang="en-US" sz="3200" b="1" dirty="0"/>
              <a:t>the start tag</a:t>
            </a:r>
            <a:endParaRPr lang="en-US" sz="3200" dirty="0"/>
          </a:p>
          <a:p>
            <a:pPr marL="461963" indent="0">
              <a:lnSpc>
                <a:spcPct val="100000"/>
              </a:lnSpc>
              <a:buNone/>
            </a:pPr>
            <a:r>
              <a:rPr lang="en-US" sz="2800" b="1" dirty="0"/>
              <a:t>Ex.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b="1" dirty="0"/>
              <a:t>	</a:t>
            </a:r>
            <a:r>
              <a:rPr lang="en-US" dirty="0"/>
              <a:t>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="img_girl.jpg"&gt;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	</a:t>
            </a:r>
            <a:r>
              <a:rPr lang="en-US" i="1" dirty="0"/>
              <a:t>- </a:t>
            </a:r>
            <a:r>
              <a:rPr lang="en-US" i="1" dirty="0" err="1">
                <a:solidFill>
                  <a:srgbClr val="FF0000"/>
                </a:solidFill>
              </a:rPr>
              <a:t>img</a:t>
            </a:r>
            <a:r>
              <a:rPr lang="en-US" i="1" dirty="0">
                <a:solidFill>
                  <a:srgbClr val="FF0000"/>
                </a:solidFill>
              </a:rPr>
              <a:t> is a tag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i="1" dirty="0"/>
              <a:t>		- </a:t>
            </a:r>
            <a:r>
              <a:rPr lang="en-US" i="1" dirty="0" err="1">
                <a:solidFill>
                  <a:srgbClr val="FF0000"/>
                </a:solidFill>
              </a:rPr>
              <a:t>src</a:t>
            </a:r>
            <a:r>
              <a:rPr lang="en-US" i="1" dirty="0">
                <a:solidFill>
                  <a:srgbClr val="FF0000"/>
                </a:solidFill>
              </a:rPr>
              <a:t> is an </a:t>
            </a:r>
            <a:r>
              <a:rPr lang="en-US" i="1" dirty="0" err="1">
                <a:solidFill>
                  <a:srgbClr val="FF0000"/>
                </a:solidFill>
              </a:rPr>
              <a:t>attritute</a:t>
            </a:r>
            <a:endParaRPr lang="en-US" i="1" dirty="0">
              <a:solidFill>
                <a:srgbClr val="FF0000"/>
              </a:solidFill>
            </a:endParaRPr>
          </a:p>
          <a:p>
            <a:pPr marL="0" indent="0" algn="l">
              <a:lnSpc>
                <a:spcPct val="100000"/>
              </a:lnSpc>
              <a:buNone/>
            </a:pP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12</a:t>
            </a:fld>
            <a:endParaRPr lang="en-US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83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08008" y="154003"/>
            <a:ext cx="8526178" cy="6266047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4000" b="1" dirty="0"/>
              <a:t>3. Basic HTML Tags</a:t>
            </a:r>
          </a:p>
          <a:p>
            <a:pPr marL="461963" indent="-231775" algn="l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2400" b="1" dirty="0"/>
              <a:t> </a:t>
            </a:r>
            <a:r>
              <a:rPr lang="en-US" sz="3200" b="1" dirty="0"/>
              <a:t>Headings</a:t>
            </a:r>
          </a:p>
          <a:p>
            <a:pPr marL="230188" indent="0">
              <a:lnSpc>
                <a:spcPct val="100000"/>
              </a:lnSpc>
              <a:buNone/>
            </a:pPr>
            <a:r>
              <a:rPr lang="en-US" sz="2400" b="1" dirty="0"/>
              <a:t>&lt;html&gt;</a:t>
            </a:r>
          </a:p>
          <a:p>
            <a:pPr marL="230188" indent="0">
              <a:lnSpc>
                <a:spcPct val="100000"/>
              </a:lnSpc>
              <a:buNone/>
            </a:pPr>
            <a:r>
              <a:rPr lang="en-US" sz="2400" b="1" dirty="0"/>
              <a:t>	&lt;body&gt;</a:t>
            </a:r>
          </a:p>
          <a:p>
            <a:pPr marL="230188" indent="0">
              <a:lnSpc>
                <a:spcPct val="100000"/>
              </a:lnSpc>
              <a:buNone/>
            </a:pPr>
            <a:r>
              <a:rPr lang="en-US" sz="2400" b="1" dirty="0"/>
              <a:t>		&lt;h1&gt;Heading 1&lt;/h1&gt;</a:t>
            </a:r>
          </a:p>
          <a:p>
            <a:pPr marL="230188" indent="0">
              <a:lnSpc>
                <a:spcPct val="100000"/>
              </a:lnSpc>
              <a:buNone/>
            </a:pPr>
            <a:r>
              <a:rPr lang="en-US" sz="2400" b="1" dirty="0"/>
              <a:t>		&lt;h2&gt;Heading 2&lt;/h2&gt;</a:t>
            </a:r>
          </a:p>
          <a:p>
            <a:pPr marL="230188" indent="0">
              <a:lnSpc>
                <a:spcPct val="100000"/>
              </a:lnSpc>
              <a:buNone/>
            </a:pPr>
            <a:r>
              <a:rPr lang="en-US" sz="2400" b="1" dirty="0"/>
              <a:t>		&lt;h3&gt;Heading 3&lt;/h3&gt;</a:t>
            </a:r>
          </a:p>
          <a:p>
            <a:pPr marL="230188" indent="0">
              <a:lnSpc>
                <a:spcPct val="100000"/>
              </a:lnSpc>
              <a:buNone/>
            </a:pPr>
            <a:r>
              <a:rPr lang="en-US" sz="2400" b="1" dirty="0"/>
              <a:t>		&lt;h4&gt;Heading 4&lt;/h4&gt;</a:t>
            </a:r>
          </a:p>
          <a:p>
            <a:pPr marL="230188" indent="0">
              <a:lnSpc>
                <a:spcPct val="100000"/>
              </a:lnSpc>
              <a:buNone/>
            </a:pPr>
            <a:r>
              <a:rPr lang="en-US" sz="2400" b="1" dirty="0"/>
              <a:t>		&lt;h5&gt;Heading 5&lt;/h5&gt;</a:t>
            </a:r>
          </a:p>
          <a:p>
            <a:pPr marL="230188" indent="0">
              <a:lnSpc>
                <a:spcPct val="100000"/>
              </a:lnSpc>
              <a:buNone/>
            </a:pPr>
            <a:r>
              <a:rPr lang="en-US" sz="2400" b="1" dirty="0"/>
              <a:t>		&lt;h6&gt;Heading 6&lt;/h6&gt;</a:t>
            </a:r>
          </a:p>
          <a:p>
            <a:pPr marL="230188" indent="0">
              <a:lnSpc>
                <a:spcPct val="100000"/>
              </a:lnSpc>
              <a:buNone/>
            </a:pPr>
            <a:r>
              <a:rPr lang="en-US" sz="2400" b="1" dirty="0"/>
              <a:t>	&lt;/body&gt;</a:t>
            </a:r>
          </a:p>
          <a:p>
            <a:pPr marL="230188" indent="0">
              <a:lnSpc>
                <a:spcPct val="100000"/>
              </a:lnSpc>
              <a:buNone/>
            </a:pPr>
            <a:r>
              <a:rPr lang="en-US" sz="2400" b="1" dirty="0"/>
              <a:t>&lt;/html&gt;</a:t>
            </a:r>
          </a:p>
          <a:p>
            <a:pPr marL="0" indent="0" algn="l">
              <a:lnSpc>
                <a:spcPct val="100000"/>
              </a:lnSpc>
              <a:buNone/>
            </a:pP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5428647" y="4572000"/>
            <a:ext cx="3522847" cy="1848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/>
              <a:t>Please check your result on your own pc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13</a:t>
            </a:fld>
            <a:endParaRPr lang="en-US"/>
          </a:p>
        </p:txBody>
      </p:sp>
      <p:sp>
        <p:nvSpPr>
          <p:cNvPr id="8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28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08008" y="154003"/>
            <a:ext cx="8526178" cy="65451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q"/>
            </a:pPr>
            <a:r>
              <a:rPr lang="en-US" sz="3200" b="1" dirty="0"/>
              <a:t> Paragraph</a:t>
            </a:r>
          </a:p>
          <a:p>
            <a:pPr marL="230188" indent="0">
              <a:lnSpc>
                <a:spcPct val="100000"/>
              </a:lnSpc>
              <a:buNone/>
            </a:pPr>
            <a:r>
              <a:rPr lang="en-US" sz="2400" b="1" dirty="0"/>
              <a:t>&lt;html&gt;</a:t>
            </a:r>
          </a:p>
          <a:p>
            <a:pPr marL="230188" indent="0">
              <a:lnSpc>
                <a:spcPct val="100000"/>
              </a:lnSpc>
              <a:buNone/>
            </a:pPr>
            <a:r>
              <a:rPr lang="en-US" sz="2400" b="1" dirty="0"/>
              <a:t>	&lt;body&gt;</a:t>
            </a:r>
          </a:p>
          <a:p>
            <a:pPr marL="230188" indent="0">
              <a:lnSpc>
                <a:spcPct val="100000"/>
              </a:lnSpc>
              <a:buNone/>
            </a:pPr>
            <a:r>
              <a:rPr lang="en-US" sz="2400" b="1" dirty="0"/>
              <a:t>		&lt;p align="left"&gt;This is a paragraph.&lt;/p&gt;</a:t>
            </a:r>
          </a:p>
          <a:p>
            <a:pPr marL="230188" indent="0">
              <a:lnSpc>
                <a:spcPct val="100000"/>
              </a:lnSpc>
              <a:buNone/>
            </a:pPr>
            <a:r>
              <a:rPr lang="en-US" sz="2400" b="1" dirty="0"/>
              <a:t>		&lt;p align="center"&gt;This is a paragraph. .&lt;/p&gt;</a:t>
            </a:r>
          </a:p>
          <a:p>
            <a:pPr marL="230188" indent="0">
              <a:lnSpc>
                <a:spcPct val="100000"/>
              </a:lnSpc>
              <a:buNone/>
            </a:pPr>
            <a:r>
              <a:rPr lang="en-US" sz="2400" b="1" dirty="0"/>
              <a:t>		&lt;p align="right"&gt;This is a paragraph. .&lt;/p&gt;</a:t>
            </a:r>
          </a:p>
          <a:p>
            <a:pPr marL="230188" indent="0">
              <a:lnSpc>
                <a:spcPct val="100000"/>
              </a:lnSpc>
              <a:buNone/>
            </a:pPr>
            <a:endParaRPr lang="en-US" sz="2400" b="1" dirty="0"/>
          </a:p>
          <a:p>
            <a:pPr marL="230188" indent="0">
              <a:lnSpc>
                <a:spcPct val="100000"/>
              </a:lnSpc>
              <a:buNone/>
            </a:pPr>
            <a:r>
              <a:rPr lang="en-US" sz="2400" b="1" dirty="0"/>
              <a:t>	&lt;/body&gt;</a:t>
            </a:r>
          </a:p>
          <a:p>
            <a:pPr marL="230188" indent="0">
              <a:lnSpc>
                <a:spcPct val="100000"/>
              </a:lnSpc>
              <a:buNone/>
            </a:pPr>
            <a:r>
              <a:rPr lang="en-US" sz="2400" b="1" dirty="0"/>
              <a:t>&lt;/html&gt;</a:t>
            </a:r>
          </a:p>
          <a:p>
            <a:pPr marL="0" indent="0" algn="l">
              <a:lnSpc>
                <a:spcPct val="100000"/>
              </a:lnSpc>
              <a:buNone/>
            </a:pP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5428647" y="4572000"/>
            <a:ext cx="3522847" cy="1848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/>
              <a:t>Please check your result on your own pc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14</a:t>
            </a:fld>
            <a:endParaRPr lang="en-US"/>
          </a:p>
        </p:txBody>
      </p:sp>
      <p:sp>
        <p:nvSpPr>
          <p:cNvPr id="8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90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7064" y="4649002"/>
            <a:ext cx="1347537" cy="433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08008" y="394636"/>
            <a:ext cx="8526178" cy="589066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b="1" dirty="0"/>
              <a:t> HTML Formatting  text</a:t>
            </a:r>
          </a:p>
          <a:p>
            <a:pPr marL="458788">
              <a:lnSpc>
                <a:spcPct val="150000"/>
              </a:lnSpc>
            </a:pPr>
            <a:r>
              <a:rPr lang="en-US" sz="3200" dirty="0"/>
              <a:t>&lt;b&gt; - </a:t>
            </a:r>
            <a:r>
              <a:rPr lang="en-US" sz="3200" b="1" dirty="0"/>
              <a:t>Bold text</a:t>
            </a:r>
          </a:p>
          <a:p>
            <a:pPr marL="458788">
              <a:lnSpc>
                <a:spcPct val="150000"/>
              </a:lnSpc>
            </a:pPr>
            <a:r>
              <a:rPr lang="en-US" sz="3200" dirty="0"/>
              <a:t>&lt;strong&gt; - </a:t>
            </a:r>
            <a:r>
              <a:rPr lang="en-US" sz="3200" b="1" dirty="0"/>
              <a:t>Important text</a:t>
            </a:r>
          </a:p>
          <a:p>
            <a:pPr marL="458788">
              <a:lnSpc>
                <a:spcPct val="150000"/>
              </a:lnSpc>
            </a:pPr>
            <a:r>
              <a:rPr lang="en-US" sz="3200" dirty="0"/>
              <a:t>&lt;i&gt; - </a:t>
            </a:r>
            <a:r>
              <a:rPr lang="en-US" sz="3200" i="1" dirty="0"/>
              <a:t>Italic text</a:t>
            </a:r>
          </a:p>
          <a:p>
            <a:pPr marL="458788">
              <a:lnSpc>
                <a:spcPct val="150000"/>
              </a:lnSpc>
            </a:pPr>
            <a:r>
              <a:rPr lang="en-US" sz="3200" dirty="0"/>
              <a:t>&lt;</a:t>
            </a:r>
            <a:r>
              <a:rPr lang="en-US" sz="3200" dirty="0" err="1"/>
              <a:t>em</a:t>
            </a:r>
            <a:r>
              <a:rPr lang="en-US" sz="3200" dirty="0"/>
              <a:t>&gt; - </a:t>
            </a:r>
            <a:r>
              <a:rPr lang="en-US" sz="3200" i="1" dirty="0"/>
              <a:t>Emphasized text</a:t>
            </a:r>
          </a:p>
          <a:p>
            <a:pPr marL="458788">
              <a:lnSpc>
                <a:spcPct val="150000"/>
              </a:lnSpc>
            </a:pPr>
            <a:r>
              <a:rPr lang="en-US" sz="3200" dirty="0"/>
              <a:t>&lt;mark&gt; - Marked text</a:t>
            </a:r>
          </a:p>
          <a:p>
            <a:pPr marL="458788">
              <a:lnSpc>
                <a:spcPct val="150000"/>
              </a:lnSpc>
            </a:pPr>
            <a:r>
              <a:rPr lang="en-US" sz="3200" dirty="0"/>
              <a:t>&lt;small&gt; - </a:t>
            </a:r>
            <a:r>
              <a:rPr lang="en-US" sz="2000" dirty="0"/>
              <a:t>Small text</a:t>
            </a:r>
            <a:endParaRPr lang="en-US" sz="3200" dirty="0"/>
          </a:p>
          <a:p>
            <a:pPr marL="0" indent="0" algn="l">
              <a:lnSpc>
                <a:spcPct val="100000"/>
              </a:lnSpc>
              <a:buNone/>
            </a:pPr>
            <a:endParaRPr lang="en-US" sz="2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15</a:t>
            </a:fld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605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08008" y="539015"/>
            <a:ext cx="8526178" cy="565003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b="1" dirty="0"/>
              <a:t> HTML Formatting  text </a:t>
            </a:r>
          </a:p>
          <a:p>
            <a:pPr marL="458788">
              <a:lnSpc>
                <a:spcPct val="150000"/>
              </a:lnSpc>
            </a:pPr>
            <a:r>
              <a:rPr lang="en-US" dirty="0"/>
              <a:t>&lt;big&gt; - Big text</a:t>
            </a:r>
          </a:p>
          <a:p>
            <a:pPr marL="458788">
              <a:lnSpc>
                <a:spcPct val="150000"/>
              </a:lnSpc>
            </a:pPr>
            <a:r>
              <a:rPr lang="en-US" dirty="0"/>
              <a:t>&lt;del&gt; - </a:t>
            </a:r>
            <a:r>
              <a:rPr lang="en-US" strike="sngStrike" dirty="0"/>
              <a:t>Deleted</a:t>
            </a:r>
            <a:r>
              <a:rPr lang="en-US" dirty="0"/>
              <a:t> text</a:t>
            </a:r>
          </a:p>
          <a:p>
            <a:pPr marL="458788">
              <a:lnSpc>
                <a:spcPct val="150000"/>
              </a:lnSpc>
            </a:pPr>
            <a:r>
              <a:rPr lang="en-US" dirty="0"/>
              <a:t>&lt;ins&gt; - </a:t>
            </a:r>
            <a:r>
              <a:rPr lang="en-US" u="sng" dirty="0"/>
              <a:t>Inserted</a:t>
            </a:r>
            <a:r>
              <a:rPr lang="en-US" dirty="0"/>
              <a:t> text</a:t>
            </a:r>
          </a:p>
          <a:p>
            <a:pPr marL="458788">
              <a:lnSpc>
                <a:spcPct val="150000"/>
              </a:lnSpc>
            </a:pPr>
            <a:r>
              <a:rPr lang="en-US" dirty="0"/>
              <a:t>&lt;u&gt;- Underline text</a:t>
            </a:r>
          </a:p>
          <a:p>
            <a:pPr marL="458788">
              <a:lnSpc>
                <a:spcPct val="150000"/>
              </a:lnSpc>
            </a:pPr>
            <a:r>
              <a:rPr lang="en-US" dirty="0"/>
              <a:t>&lt;sub&gt; - Subscript text</a:t>
            </a:r>
          </a:p>
          <a:p>
            <a:pPr marL="458788">
              <a:lnSpc>
                <a:spcPct val="150000"/>
              </a:lnSpc>
            </a:pPr>
            <a:r>
              <a:rPr lang="en-US" dirty="0"/>
              <a:t>&lt;sup&gt; - Superscript text</a:t>
            </a:r>
          </a:p>
          <a:p>
            <a:pPr marL="0" indent="0" algn="l">
              <a:lnSpc>
                <a:spcPct val="100000"/>
              </a:lnSpc>
              <a:buNone/>
            </a:pPr>
            <a:endParaRPr lang="en-US" sz="2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16</a:t>
            </a:fld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836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98383" y="442762"/>
            <a:ext cx="8535803" cy="62564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200" b="1" dirty="0"/>
              <a:t> HTML Style</a:t>
            </a:r>
          </a:p>
          <a:p>
            <a:pPr>
              <a:lnSpc>
                <a:spcPct val="150000"/>
              </a:lnSpc>
            </a:pPr>
            <a:r>
              <a:rPr lang="en-US" dirty="0"/>
              <a:t>Use </a:t>
            </a:r>
            <a:r>
              <a:rPr lang="en-US" b="1" dirty="0"/>
              <a:t>background-color</a:t>
            </a:r>
            <a:r>
              <a:rPr lang="en-US" dirty="0"/>
              <a:t> for background color</a:t>
            </a:r>
          </a:p>
          <a:p>
            <a:pPr>
              <a:lnSpc>
                <a:spcPct val="150000"/>
              </a:lnSpc>
            </a:pPr>
            <a:r>
              <a:rPr lang="en-US" dirty="0"/>
              <a:t>Use </a:t>
            </a:r>
            <a:r>
              <a:rPr lang="en-US" b="1" dirty="0"/>
              <a:t>color</a:t>
            </a:r>
            <a:r>
              <a:rPr lang="en-US" dirty="0"/>
              <a:t> for text colors</a:t>
            </a:r>
          </a:p>
          <a:p>
            <a:pPr>
              <a:lnSpc>
                <a:spcPct val="150000"/>
              </a:lnSpc>
            </a:pPr>
            <a:r>
              <a:rPr lang="en-US" dirty="0"/>
              <a:t>Use </a:t>
            </a:r>
            <a:r>
              <a:rPr lang="en-US" b="1" dirty="0"/>
              <a:t>font-family</a:t>
            </a:r>
            <a:r>
              <a:rPr lang="en-US" dirty="0"/>
              <a:t> for text fonts</a:t>
            </a:r>
          </a:p>
          <a:p>
            <a:pPr>
              <a:lnSpc>
                <a:spcPct val="150000"/>
              </a:lnSpc>
            </a:pPr>
            <a:r>
              <a:rPr lang="en-US" dirty="0"/>
              <a:t>Use </a:t>
            </a:r>
            <a:r>
              <a:rPr lang="en-US" b="1" dirty="0"/>
              <a:t>font-size</a:t>
            </a:r>
            <a:r>
              <a:rPr lang="en-US" dirty="0"/>
              <a:t> for text sizes</a:t>
            </a:r>
          </a:p>
          <a:p>
            <a:pPr>
              <a:lnSpc>
                <a:spcPct val="150000"/>
              </a:lnSpc>
            </a:pPr>
            <a:r>
              <a:rPr lang="en-US" dirty="0"/>
              <a:t>Use </a:t>
            </a:r>
            <a:r>
              <a:rPr lang="en-US" b="1" dirty="0"/>
              <a:t>text-align</a:t>
            </a:r>
            <a:r>
              <a:rPr lang="en-US" dirty="0"/>
              <a:t> for text alignment</a:t>
            </a:r>
            <a:endParaRPr lang="en-US" sz="2000" b="1" dirty="0"/>
          </a:p>
          <a:p>
            <a:pPr marL="0" indent="0" algn="l">
              <a:lnSpc>
                <a:spcPct val="150000"/>
              </a:lnSpc>
              <a:buNone/>
            </a:pPr>
            <a:endParaRPr lang="en-US" sz="2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17</a:t>
            </a:fld>
            <a:endParaRPr lang="en-US"/>
          </a:p>
        </p:txBody>
      </p:sp>
      <p:sp>
        <p:nvSpPr>
          <p:cNvPr id="8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141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98383" y="442762"/>
            <a:ext cx="8535803" cy="62564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200" b="1" dirty="0"/>
              <a:t> Font 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en-US" sz="2800" b="1" dirty="0"/>
              <a:t>Font face &lt;font face=“font name”&gt;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en-US" sz="2800" b="1" dirty="0"/>
              <a:t>Font size &lt;font size=“number”&gt;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en-US" sz="2800" b="1" dirty="0"/>
              <a:t>Font color &lt;font color=“color name”&gt;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800" b="1" dirty="0"/>
              <a:t>Ex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800" dirty="0"/>
              <a:t>&lt;font face="</a:t>
            </a:r>
            <a:r>
              <a:rPr lang="en-US" sz="2800" dirty="0" err="1"/>
              <a:t>verdana</a:t>
            </a:r>
            <a:r>
              <a:rPr lang="en-US" sz="2800" dirty="0"/>
              <a:t>" color="green“ size=“6”&gt;This is some text!&lt;/font&gt;</a:t>
            </a:r>
            <a:endParaRPr lang="en-US" sz="2800" b="1" dirty="0"/>
          </a:p>
          <a:p>
            <a:pPr marL="0" indent="0" algn="l">
              <a:lnSpc>
                <a:spcPct val="150000"/>
              </a:lnSpc>
              <a:buNone/>
            </a:pP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18</a:t>
            </a:fld>
            <a:endParaRPr lang="en-US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01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90888" y="163630"/>
            <a:ext cx="8343298" cy="619272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b="1" dirty="0"/>
              <a:t> Font size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b="1" dirty="0"/>
          </a:p>
          <a:p>
            <a:pPr marL="0" indent="0">
              <a:lnSpc>
                <a:spcPct val="100000"/>
              </a:lnSpc>
              <a:buNone/>
            </a:pPr>
            <a:endParaRPr lang="en-US" sz="3200" b="1" dirty="0"/>
          </a:p>
          <a:p>
            <a:pPr marL="0" indent="0" algn="l">
              <a:lnSpc>
                <a:spcPct val="100000"/>
              </a:lnSpc>
              <a:buNone/>
            </a:pPr>
            <a:r>
              <a:rPr lang="en-US" b="1" dirty="0"/>
              <a:t>Ex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b="1" dirty="0"/>
              <a:t>&lt;p&gt;&lt;font size="1"&gt;Font size 1&lt;/font&gt;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b="1" dirty="0"/>
              <a:t>&lt;p&gt;&lt;font size="2"&gt;Font size 2&lt;/font&gt;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b="1" dirty="0"/>
              <a:t>&lt;p&gt;&lt;font size="3"&gt;Font size 3&lt;/font&gt;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b="1" dirty="0"/>
              <a:t>&lt;p&gt;&lt;font size="4"&gt;Font size 4&lt;/font&gt;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b="1" dirty="0"/>
              <a:t>&lt;p&gt;&lt;font size="5"&gt;Font size 5&lt;/font&gt;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b="1" dirty="0"/>
              <a:t>&lt;p&gt;&lt;font size="6"&gt;Font size 6&lt;/font&gt;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b="1" dirty="0"/>
              <a:t>&lt;p&gt;&lt;font size="7"&gt;Font size 7&lt;/font&gt;&lt;/p&gt;</a:t>
            </a:r>
            <a:endParaRPr lang="en-US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988030"/>
              </p:ext>
            </p:extLst>
          </p:nvPr>
        </p:nvGraphicFramePr>
        <p:xfrm>
          <a:off x="433139" y="991402"/>
          <a:ext cx="8489480" cy="8277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1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1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1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1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1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11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11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11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13887">
                <a:tc>
                  <a:txBody>
                    <a:bodyPr/>
                    <a:lstStyle/>
                    <a:p>
                      <a:r>
                        <a:rPr lang="en-US" dirty="0"/>
                        <a:t>Font</a:t>
                      </a:r>
                      <a:r>
                        <a:rPr lang="en-US" baseline="0" dirty="0"/>
                        <a:t>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887">
                <a:tc>
                  <a:txBody>
                    <a:bodyPr/>
                    <a:lstStyle/>
                    <a:p>
                      <a:r>
                        <a:rPr lang="en-US" dirty="0"/>
                        <a:t>Pixel</a:t>
                      </a:r>
                      <a:r>
                        <a:rPr lang="en-US" baseline="0" dirty="0"/>
                        <a:t>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10,11,12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13,14,15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16,17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24,28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32,40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19</a:t>
            </a:fld>
            <a:endParaRPr lang="en-US"/>
          </a:p>
        </p:txBody>
      </p:sp>
      <p:sp>
        <p:nvSpPr>
          <p:cNvPr id="8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44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2FB25-B938-4531-BE51-0F3FB3BE7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79119"/>
            <a:ext cx="7886700" cy="5777231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km-KH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គោលបំណង</a:t>
            </a:r>
          </a:p>
          <a:p>
            <a:pPr>
              <a:lnSpc>
                <a:spcPct val="200000"/>
              </a:lnSpc>
            </a:pPr>
            <a:r>
              <a:rPr lang="km-KH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ចេះប្រើ </a:t>
            </a:r>
            <a:r>
              <a:rPr lang="en-US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HTML tags</a:t>
            </a:r>
          </a:p>
          <a:p>
            <a:pPr>
              <a:lnSpc>
                <a:spcPct val="200000"/>
              </a:lnSpc>
            </a:pPr>
            <a:r>
              <a:rPr lang="km-KH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ចេះប្រើ </a:t>
            </a:r>
            <a:r>
              <a:rPr lang="en-US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CSS </a:t>
            </a:r>
            <a:r>
              <a:rPr lang="km-KH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ជាមួយ </a:t>
            </a:r>
            <a:r>
              <a:rPr lang="en-US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HTML</a:t>
            </a:r>
          </a:p>
          <a:p>
            <a:pPr>
              <a:lnSpc>
                <a:spcPct val="200000"/>
              </a:lnSpc>
            </a:pPr>
            <a:r>
              <a:rPr lang="km-KH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ចេះបង្កើត </a:t>
            </a:r>
            <a:r>
              <a:rPr lang="en-US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Web pages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888B43-EF7B-458F-8165-83894AF04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CE0986-DFF2-4CBD-A3F9-102D84B69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98383" y="327260"/>
            <a:ext cx="8535803" cy="6029092"/>
          </a:xfrm>
        </p:spPr>
        <p:txBody>
          <a:bodyPr>
            <a:noAutofit/>
          </a:bodyPr>
          <a:lstStyle/>
          <a:p>
            <a:pPr marL="234950" lvl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600" b="1" dirty="0"/>
              <a:t> Block quote 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800" b="1" dirty="0"/>
              <a:t>	&lt;</a:t>
            </a:r>
            <a:r>
              <a:rPr lang="en-US" sz="2800" b="1" dirty="0" err="1"/>
              <a:t>blockquote</a:t>
            </a:r>
            <a:r>
              <a:rPr lang="en-US" sz="2800" b="1" dirty="0"/>
              <a:t>&gt; Display a long quotation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	&lt;</a:t>
            </a:r>
            <a:r>
              <a:rPr lang="en-US" b="1" dirty="0" err="1"/>
              <a:t>blockquote</a:t>
            </a:r>
            <a:r>
              <a:rPr lang="en-US" b="1" dirty="0"/>
              <a:t>&gt; Display a long quotation Display a long quotation Display a long quotation Display a long quotation Display a long quotation Display a long quotation Display a long quotation&lt;/</a:t>
            </a:r>
            <a:r>
              <a:rPr lang="en-US" b="1" dirty="0" err="1"/>
              <a:t>blockquote</a:t>
            </a:r>
            <a:r>
              <a:rPr lang="en-US" b="1" dirty="0"/>
              <a:t>&gt;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/>
              <a:t>	</a:t>
            </a:r>
            <a:r>
              <a:rPr lang="en-US" b="1" dirty="0"/>
              <a:t>(Practice this)</a:t>
            </a:r>
          </a:p>
          <a:p>
            <a:pPr>
              <a:lnSpc>
                <a:spcPct val="150000"/>
              </a:lnSpc>
            </a:pPr>
            <a:r>
              <a:rPr lang="en-US" sz="2800" b="1" dirty="0"/>
              <a:t>Please check thi</a:t>
            </a:r>
            <a:r>
              <a:rPr lang="en-US" b="1" dirty="0"/>
              <a:t>s result in your own computer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20</a:t>
            </a:fld>
            <a:endParaRPr lang="en-US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99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98383" y="327260"/>
            <a:ext cx="8535803" cy="6029092"/>
          </a:xfrm>
        </p:spPr>
        <p:txBody>
          <a:bodyPr>
            <a:noAutofit/>
          </a:bodyPr>
          <a:lstStyle/>
          <a:p>
            <a:pPr marL="234950" lvl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600" b="1" dirty="0"/>
              <a:t> Preformatted text</a:t>
            </a:r>
          </a:p>
          <a:p>
            <a:pPr marL="6350" lvl="1" indent="0">
              <a:lnSpc>
                <a:spcPct val="150000"/>
              </a:lnSpc>
              <a:buNone/>
            </a:pPr>
            <a:r>
              <a:rPr lang="en-US" sz="3600" b="1" dirty="0"/>
              <a:t>&lt;pre&gt; Display text that you want to show and it is not change your form in your code</a:t>
            </a:r>
          </a:p>
          <a:p>
            <a:pPr marL="6350" lvl="1" indent="0">
              <a:lnSpc>
                <a:spcPct val="150000"/>
              </a:lnSpc>
              <a:buNone/>
            </a:pPr>
            <a:r>
              <a:rPr lang="en-US" sz="3600" b="1" dirty="0"/>
              <a:t>Ex &lt;pre&gt; Display text 			 Display text 				 Display text </a:t>
            </a:r>
          </a:p>
          <a:p>
            <a:pPr marL="6350" lvl="1" indent="0">
              <a:lnSpc>
                <a:spcPct val="150000"/>
              </a:lnSpc>
              <a:buNone/>
            </a:pPr>
            <a:r>
              <a:rPr lang="en-US" sz="3600" b="1" dirty="0"/>
              <a:t>Display text		 Display text &lt;/pre&gt;</a:t>
            </a:r>
          </a:p>
          <a:p>
            <a:pPr>
              <a:lnSpc>
                <a:spcPct val="150000"/>
              </a:lnSpc>
            </a:pPr>
            <a:r>
              <a:rPr lang="en-US" b="1" dirty="0"/>
              <a:t>Please check your result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21</a:t>
            </a:fld>
            <a:endParaRPr lang="en-US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88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13886" y="327260"/>
            <a:ext cx="8420300" cy="6029092"/>
          </a:xfrm>
        </p:spPr>
        <p:txBody>
          <a:bodyPr>
            <a:noAutofit/>
          </a:bodyPr>
          <a:lstStyle/>
          <a:p>
            <a:pPr marL="234950" lvl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600" b="1" dirty="0"/>
              <a:t> Adding horizontal line</a:t>
            </a:r>
          </a:p>
          <a:p>
            <a:pPr marL="6350" lvl="1" indent="0">
              <a:lnSpc>
                <a:spcPct val="150000"/>
              </a:lnSpc>
              <a:buNone/>
            </a:pPr>
            <a:r>
              <a:rPr lang="en-US" sz="3600" b="1" dirty="0"/>
              <a:t>Ex</a:t>
            </a:r>
          </a:p>
          <a:p>
            <a:pPr marL="6350" lvl="1" indent="0">
              <a:lnSpc>
                <a:spcPct val="150000"/>
              </a:lnSpc>
              <a:buNone/>
            </a:pPr>
            <a:r>
              <a:rPr lang="en-US" sz="3200" b="1" dirty="0"/>
              <a:t>&lt;h3 align="center"&gt;Adding horizontal line&lt;/h3&gt;   </a:t>
            </a:r>
          </a:p>
          <a:p>
            <a:pPr marL="6350" lvl="1" indent="0">
              <a:lnSpc>
                <a:spcPct val="150000"/>
              </a:lnSpc>
              <a:buNone/>
            </a:pPr>
            <a:r>
              <a:rPr lang="en-US" sz="3200" b="1" dirty="0"/>
              <a:t>&lt;</a:t>
            </a:r>
            <a:r>
              <a:rPr lang="en-US" sz="3200" b="1" dirty="0" err="1"/>
              <a:t>hr</a:t>
            </a:r>
            <a:r>
              <a:rPr lang="en-US" sz="3200" b="1" dirty="0"/>
              <a:t> width="100" align="center"&gt;   </a:t>
            </a:r>
          </a:p>
          <a:p>
            <a:pPr marL="6350" lvl="1" indent="0">
              <a:lnSpc>
                <a:spcPct val="150000"/>
              </a:lnSpc>
              <a:buNone/>
            </a:pPr>
            <a:r>
              <a:rPr lang="en-US" sz="3200" b="1" dirty="0"/>
              <a:t>&lt;</a:t>
            </a:r>
            <a:r>
              <a:rPr lang="en-US" sz="3200" b="1" dirty="0" err="1"/>
              <a:t>hr</a:t>
            </a:r>
            <a:r>
              <a:rPr lang="en-US" sz="3200" b="1" dirty="0"/>
              <a:t> width="200" align="center" color="blue"&gt;   </a:t>
            </a:r>
          </a:p>
          <a:p>
            <a:pPr marL="6350" lvl="1" indent="0">
              <a:lnSpc>
                <a:spcPct val="150000"/>
              </a:lnSpc>
              <a:buNone/>
            </a:pPr>
            <a:r>
              <a:rPr lang="en-US" sz="3200" b="1" dirty="0"/>
              <a:t>&lt;</a:t>
            </a:r>
            <a:r>
              <a:rPr lang="en-US" sz="3200" b="1" dirty="0" err="1"/>
              <a:t>hr</a:t>
            </a:r>
            <a:r>
              <a:rPr lang="en-US" sz="3200" b="1" dirty="0"/>
              <a:t> width="400" align="center" color="red"&gt;   </a:t>
            </a:r>
          </a:p>
          <a:p>
            <a:pPr marL="6350" lvl="1" indent="0">
              <a:lnSpc>
                <a:spcPct val="150000"/>
              </a:lnSpc>
              <a:buNone/>
            </a:pPr>
            <a:r>
              <a:rPr lang="en-US" sz="3200" b="1" dirty="0"/>
              <a:t>&lt;</a:t>
            </a:r>
            <a:r>
              <a:rPr lang="en-US" sz="3200" b="1" dirty="0" err="1"/>
              <a:t>hr</a:t>
            </a:r>
            <a:r>
              <a:rPr lang="en-US" sz="3200" b="1" dirty="0"/>
              <a:t> width="600" align="center" color="green"&gt;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22</a:t>
            </a:fld>
            <a:endParaRPr lang="en-US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7881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56135" y="125128"/>
            <a:ext cx="8653111" cy="6231224"/>
          </a:xfrm>
        </p:spPr>
        <p:txBody>
          <a:bodyPr>
            <a:noAutofit/>
          </a:bodyPr>
          <a:lstStyle/>
          <a:p>
            <a:pPr marL="234950" lvl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600" b="1" dirty="0"/>
              <a:t> Animation with marquee</a:t>
            </a:r>
          </a:p>
          <a:p>
            <a:pPr marL="6350" lvl="1" indent="0">
              <a:lnSpc>
                <a:spcPct val="150000"/>
              </a:lnSpc>
              <a:buNone/>
            </a:pPr>
            <a:r>
              <a:rPr lang="en-US" sz="2800" b="1" dirty="0"/>
              <a:t>+ Marquee attribute: </a:t>
            </a:r>
          </a:p>
          <a:p>
            <a:pPr marL="173038" lvl="1" indent="-166688">
              <a:lnSpc>
                <a:spcPct val="150000"/>
              </a:lnSpc>
              <a:buFontTx/>
              <a:buChar char="-"/>
            </a:pPr>
            <a:r>
              <a:rPr lang="en-US" sz="2800" b="1" dirty="0" err="1"/>
              <a:t>bgcolor</a:t>
            </a:r>
            <a:r>
              <a:rPr lang="en-US" sz="2800" b="1" dirty="0"/>
              <a:t>=”color”: This sets the background color for marquee path </a:t>
            </a:r>
          </a:p>
          <a:p>
            <a:pPr marL="173038" lvl="1" indent="-166688">
              <a:lnSpc>
                <a:spcPct val="150000"/>
              </a:lnSpc>
              <a:buFontTx/>
              <a:buChar char="-"/>
            </a:pPr>
            <a:r>
              <a:rPr lang="en-US" sz="2800" b="1" dirty="0"/>
              <a:t>width=”n”: how wide the marquee is </a:t>
            </a:r>
          </a:p>
          <a:p>
            <a:pPr marL="173038" lvl="1" indent="-166688">
              <a:lnSpc>
                <a:spcPct val="150000"/>
              </a:lnSpc>
              <a:buFontTx/>
              <a:buChar char="-"/>
            </a:pPr>
            <a:r>
              <a:rPr lang="en-US" sz="2800" b="1" dirty="0"/>
              <a:t>height=”n”: how tall the marquee is </a:t>
            </a:r>
          </a:p>
          <a:p>
            <a:pPr marL="173038" lvl="1" indent="-166688">
              <a:lnSpc>
                <a:spcPct val="150000"/>
              </a:lnSpc>
              <a:buFontTx/>
              <a:buChar char="-"/>
            </a:pPr>
            <a:r>
              <a:rPr lang="en-US" sz="2800" b="1" dirty="0"/>
              <a:t>direction=”left | right | top | down”: which direction the marquee should scroll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23</a:t>
            </a:fld>
            <a:endParaRPr lang="en-US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2797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36884" y="125128"/>
            <a:ext cx="8672362" cy="6231224"/>
          </a:xfrm>
        </p:spPr>
        <p:txBody>
          <a:bodyPr>
            <a:noAutofit/>
          </a:bodyPr>
          <a:lstStyle/>
          <a:p>
            <a:pPr marL="234950" lvl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600" b="1" dirty="0"/>
              <a:t> Animation with marquee</a:t>
            </a:r>
          </a:p>
          <a:p>
            <a:pPr marL="6350" lvl="1" indent="0">
              <a:lnSpc>
                <a:spcPct val="150000"/>
              </a:lnSpc>
              <a:buNone/>
            </a:pPr>
            <a:r>
              <a:rPr lang="en-US" b="1" dirty="0"/>
              <a:t>+</a:t>
            </a:r>
            <a:r>
              <a:rPr lang="en-US" sz="2800" b="1" dirty="0"/>
              <a:t> Marquee attribute: </a:t>
            </a:r>
          </a:p>
          <a:p>
            <a:pPr marL="173038" lvl="1" indent="-166688">
              <a:lnSpc>
                <a:spcPct val="150000"/>
              </a:lnSpc>
              <a:buFontTx/>
              <a:buChar char="-"/>
            </a:pPr>
            <a:r>
              <a:rPr lang="en-US" b="1" dirty="0"/>
              <a:t>behavior=”scroll or slide or alternate”: what type of scrolling </a:t>
            </a:r>
          </a:p>
          <a:p>
            <a:pPr marL="173038" lvl="1" indent="-166688">
              <a:lnSpc>
                <a:spcPct val="150000"/>
              </a:lnSpc>
              <a:buFontTx/>
              <a:buChar char="-"/>
            </a:pPr>
            <a:r>
              <a:rPr lang="en-US" sz="2800" b="1" dirty="0" err="1"/>
              <a:t>scrolldelay</a:t>
            </a:r>
            <a:r>
              <a:rPr lang="en-US" sz="2800" b="1" dirty="0"/>
              <a:t>=”n”: how long to delay between each jump </a:t>
            </a:r>
          </a:p>
          <a:p>
            <a:pPr marL="173038" lvl="1" indent="-166688">
              <a:lnSpc>
                <a:spcPct val="150000"/>
              </a:lnSpc>
              <a:buFontTx/>
              <a:buChar char="-"/>
            </a:pPr>
            <a:r>
              <a:rPr lang="en-US" sz="2800" b="1" dirty="0" err="1"/>
              <a:t>scrollamount</a:t>
            </a:r>
            <a:r>
              <a:rPr lang="en-US" sz="2800" b="1" dirty="0"/>
              <a:t>=”n”: how far to jump </a:t>
            </a:r>
          </a:p>
          <a:p>
            <a:pPr marL="173038" lvl="1" indent="-166688">
              <a:lnSpc>
                <a:spcPct val="150000"/>
              </a:lnSpc>
              <a:buFontTx/>
              <a:buChar char="-"/>
            </a:pPr>
            <a:r>
              <a:rPr lang="en-US" sz="2800" b="1" dirty="0"/>
              <a:t>loop=”n”: how many times to loop </a:t>
            </a:r>
          </a:p>
          <a:p>
            <a:pPr marL="173038" lvl="1" indent="-166688">
              <a:lnSpc>
                <a:spcPct val="150000"/>
              </a:lnSpc>
              <a:buFontTx/>
              <a:buChar char="-"/>
            </a:pPr>
            <a:r>
              <a:rPr lang="en-US" sz="2800" b="1" dirty="0" err="1"/>
              <a:t>hspace</a:t>
            </a:r>
            <a:r>
              <a:rPr lang="en-US" sz="2800" b="1" dirty="0"/>
              <a:t>=”n”: horizontal space around the marquee </a:t>
            </a:r>
          </a:p>
          <a:p>
            <a:pPr marL="173038" lvl="1" indent="-166688">
              <a:lnSpc>
                <a:spcPct val="150000"/>
              </a:lnSpc>
              <a:buFontTx/>
              <a:buChar char="-"/>
            </a:pPr>
            <a:r>
              <a:rPr lang="en-US" sz="2800" b="1" dirty="0" err="1"/>
              <a:t>vspace</a:t>
            </a:r>
            <a:r>
              <a:rPr lang="en-US" sz="2800" b="1" dirty="0"/>
              <a:t>=”n”: vertical space around the marquee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24</a:t>
            </a:fld>
            <a:endParaRPr lang="en-US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9983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36884" y="125128"/>
            <a:ext cx="8672362" cy="6231224"/>
          </a:xfrm>
        </p:spPr>
        <p:txBody>
          <a:bodyPr>
            <a:noAutofit/>
          </a:bodyPr>
          <a:lstStyle/>
          <a:p>
            <a:pPr marL="234950" lvl="1">
              <a:lnSpc>
                <a:spcPct val="100000"/>
              </a:lnSpc>
              <a:buFont typeface="Wingdings" pitchFamily="2" charset="2"/>
              <a:buChar char="q"/>
            </a:pPr>
            <a:r>
              <a:rPr lang="en-US" sz="3600" b="1" dirty="0"/>
              <a:t>  Layout with Body</a:t>
            </a:r>
          </a:p>
          <a:p>
            <a:pPr marL="346075" lvl="1" indent="0">
              <a:lnSpc>
                <a:spcPct val="100000"/>
              </a:lnSpc>
              <a:buNone/>
            </a:pPr>
            <a:r>
              <a:rPr lang="en-US" sz="3600" b="1" dirty="0"/>
              <a:t>+ Body attributes:</a:t>
            </a:r>
          </a:p>
          <a:p>
            <a:pPr marL="577850" lvl="1" indent="-571500">
              <a:lnSpc>
                <a:spcPct val="150000"/>
              </a:lnSpc>
              <a:buFontTx/>
              <a:buChar char="-"/>
            </a:pPr>
            <a:r>
              <a:rPr lang="en-US" sz="2800" b="1" dirty="0" err="1"/>
              <a:t>bgcolor</a:t>
            </a:r>
            <a:r>
              <a:rPr lang="en-US" sz="2800" b="1" dirty="0"/>
              <a:t>: background color of the page </a:t>
            </a:r>
          </a:p>
          <a:p>
            <a:pPr marL="577850" lvl="1" indent="-571500">
              <a:lnSpc>
                <a:spcPct val="150000"/>
              </a:lnSpc>
              <a:buFontTx/>
              <a:buChar char="-"/>
            </a:pPr>
            <a:r>
              <a:rPr lang="en-US" sz="2800" b="1" dirty="0"/>
              <a:t>background: background picture for the page </a:t>
            </a:r>
          </a:p>
          <a:p>
            <a:pPr marL="577850" lvl="1" indent="-571500">
              <a:lnSpc>
                <a:spcPct val="150000"/>
              </a:lnSpc>
              <a:buFontTx/>
              <a:buChar char="-"/>
            </a:pPr>
            <a:r>
              <a:rPr lang="en-US" sz="2800" b="1" dirty="0"/>
              <a:t>text: color of the text on the page </a:t>
            </a:r>
          </a:p>
          <a:p>
            <a:pPr marL="577850" lvl="1" indent="-571500">
              <a:lnSpc>
                <a:spcPct val="150000"/>
              </a:lnSpc>
              <a:buFontTx/>
              <a:buChar char="-"/>
            </a:pPr>
            <a:r>
              <a:rPr lang="en-US" sz="2800" b="1" dirty="0" err="1"/>
              <a:t>topmargin</a:t>
            </a:r>
            <a:r>
              <a:rPr lang="en-US" sz="2800" b="1" dirty="0"/>
              <a:t>: size of top and bottom margins </a:t>
            </a:r>
          </a:p>
          <a:p>
            <a:pPr marL="577850" lvl="1" indent="-571500">
              <a:lnSpc>
                <a:spcPct val="150000"/>
              </a:lnSpc>
              <a:buFontTx/>
              <a:buChar char="-"/>
            </a:pPr>
            <a:r>
              <a:rPr lang="en-US" sz="2800" b="1" dirty="0" err="1"/>
              <a:t>leftmargin</a:t>
            </a:r>
            <a:r>
              <a:rPr lang="en-US" sz="2800" b="1" dirty="0"/>
              <a:t>: size of left and right margins </a:t>
            </a:r>
          </a:p>
          <a:p>
            <a:pPr marL="577850" lvl="1" indent="-571500">
              <a:lnSpc>
                <a:spcPct val="150000"/>
              </a:lnSpc>
              <a:buFontTx/>
              <a:buChar char="-"/>
            </a:pPr>
            <a:r>
              <a:rPr lang="en-US" sz="2800" b="1" dirty="0" err="1"/>
              <a:t>marginheight</a:t>
            </a:r>
            <a:r>
              <a:rPr lang="en-US" sz="2800" b="1" dirty="0"/>
              <a:t>: size of top and bottom margins </a:t>
            </a:r>
          </a:p>
          <a:p>
            <a:pPr marL="577850" lvl="1" indent="-571500">
              <a:lnSpc>
                <a:spcPct val="150000"/>
              </a:lnSpc>
              <a:buFontTx/>
              <a:buChar char="-"/>
            </a:pPr>
            <a:r>
              <a:rPr lang="en-US" sz="2800" b="1" dirty="0" err="1"/>
              <a:t>marginwidth</a:t>
            </a:r>
            <a:r>
              <a:rPr lang="en-US" sz="2800" b="1" dirty="0"/>
              <a:t>: size of left and right margins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25</a:t>
            </a:fld>
            <a:endParaRPr lang="en-US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8621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36884" y="125128"/>
            <a:ext cx="8672362" cy="6231224"/>
          </a:xfrm>
        </p:spPr>
        <p:txBody>
          <a:bodyPr>
            <a:noAutofit/>
          </a:bodyPr>
          <a:lstStyle/>
          <a:p>
            <a:pPr marL="234950" lvl="1">
              <a:lnSpc>
                <a:spcPct val="100000"/>
              </a:lnSpc>
              <a:buFont typeface="Wingdings" pitchFamily="2" charset="2"/>
              <a:buChar char="q"/>
            </a:pPr>
            <a:r>
              <a:rPr lang="en-US" sz="3600" b="1" dirty="0"/>
              <a:t> Special characters </a:t>
            </a:r>
          </a:p>
          <a:p>
            <a:pPr marL="6350" lvl="1" indent="0">
              <a:lnSpc>
                <a:spcPct val="100000"/>
              </a:lnSpc>
              <a:buNone/>
            </a:pP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26</a:t>
            </a:fld>
            <a:endParaRPr lang="en-US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225792"/>
              </p:ext>
            </p:extLst>
          </p:nvPr>
        </p:nvGraphicFramePr>
        <p:xfrm>
          <a:off x="503722" y="959668"/>
          <a:ext cx="8178264" cy="5106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6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6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6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309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Characters</a:t>
                      </a:r>
                      <a:r>
                        <a:rPr lang="en-US" baseline="0" dirty="0"/>
                        <a:t>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Symbol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09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</a:t>
                      </a:r>
                      <a:r>
                        <a:rPr lang="en-US" dirty="0" err="1"/>
                        <a:t>quot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09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amp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&amp;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09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</a:t>
                      </a:r>
                      <a:r>
                        <a:rPr lang="en-US" dirty="0" err="1"/>
                        <a:t>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09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gt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09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</a:t>
                      </a:r>
                      <a:r>
                        <a:rPr lang="en-US" dirty="0" err="1"/>
                        <a:t>nbsp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space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09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</a:t>
                      </a:r>
                      <a:r>
                        <a:rPr lang="en-US" dirty="0" err="1"/>
                        <a:t>iexcl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09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09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pound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309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yen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309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copy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207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</a:t>
                      </a:r>
                      <a:r>
                        <a:rPr lang="en-US" dirty="0" err="1"/>
                        <a:t>reg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0690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4154" y="244444"/>
            <a:ext cx="8148119" cy="6111907"/>
          </a:xfrm>
        </p:spPr>
        <p:txBody>
          <a:bodyPr>
            <a:noAutofit/>
          </a:bodyPr>
          <a:lstStyle/>
          <a:p>
            <a:pPr marL="6350" lvl="1" indent="0">
              <a:lnSpc>
                <a:spcPct val="100000"/>
              </a:lnSpc>
              <a:buNone/>
            </a:pPr>
            <a:r>
              <a:rPr lang="en-US" sz="3600" b="1" dirty="0"/>
              <a:t>  &lt;p&gt;This is &amp;#34;&lt;/p&gt;</a:t>
            </a:r>
          </a:p>
          <a:p>
            <a:pPr marL="6350" lvl="1" indent="0">
              <a:lnSpc>
                <a:spcPct val="100000"/>
              </a:lnSpc>
              <a:buNone/>
            </a:pPr>
            <a:r>
              <a:rPr lang="en-US" sz="3600" b="1" dirty="0"/>
              <a:t>  &lt;p&gt;This is &amp;#38;&lt;/p&gt;</a:t>
            </a:r>
          </a:p>
          <a:p>
            <a:pPr marL="6350" lvl="1" indent="0">
              <a:lnSpc>
                <a:spcPct val="100000"/>
              </a:lnSpc>
              <a:buNone/>
            </a:pPr>
            <a:r>
              <a:rPr lang="en-US" sz="3600" b="1" dirty="0"/>
              <a:t>  &lt;p&gt;This is &amp;#60;&lt;/p&gt;</a:t>
            </a:r>
          </a:p>
          <a:p>
            <a:pPr marL="6350" lvl="1" indent="0">
              <a:lnSpc>
                <a:spcPct val="100000"/>
              </a:lnSpc>
              <a:buNone/>
            </a:pPr>
            <a:r>
              <a:rPr lang="en-US" sz="3600" b="1" dirty="0"/>
              <a:t>  &lt;p&gt;This is &amp;#62;&lt;/p&gt;</a:t>
            </a:r>
          </a:p>
          <a:p>
            <a:pPr marL="6350" lvl="1" indent="0">
              <a:lnSpc>
                <a:spcPct val="100000"/>
              </a:lnSpc>
              <a:buNone/>
            </a:pPr>
            <a:r>
              <a:rPr lang="en-US" sz="3600" b="1" dirty="0"/>
              <a:t>  &lt;p&gt;This is &amp;#160;&lt;/p&gt;</a:t>
            </a:r>
          </a:p>
          <a:p>
            <a:pPr marL="6350" lvl="1" indent="0">
              <a:lnSpc>
                <a:spcPct val="100000"/>
              </a:lnSpc>
              <a:buNone/>
            </a:pPr>
            <a:r>
              <a:rPr lang="en-US" sz="3600" b="1" dirty="0"/>
              <a:t>  &lt;p&gt;This is &amp;cent;&lt;/p&gt;</a:t>
            </a:r>
          </a:p>
          <a:p>
            <a:pPr marL="6350" lvl="1" indent="0">
              <a:lnSpc>
                <a:spcPct val="100000"/>
              </a:lnSpc>
              <a:buNone/>
            </a:pPr>
            <a:r>
              <a:rPr lang="en-US" sz="3600" b="1" dirty="0"/>
              <a:t>  &lt;p&gt;This is &amp;pound;&lt;/p&gt;</a:t>
            </a:r>
          </a:p>
          <a:p>
            <a:pPr marL="6350" lvl="1" indent="0">
              <a:lnSpc>
                <a:spcPct val="100000"/>
              </a:lnSpc>
              <a:buNone/>
            </a:pPr>
            <a:r>
              <a:rPr lang="en-US" sz="3600" b="1" dirty="0"/>
              <a:t>  &lt;p&gt;This is &amp;yen;&lt;/p&gt;</a:t>
            </a:r>
          </a:p>
          <a:p>
            <a:pPr marL="6350" lvl="1" indent="0">
              <a:lnSpc>
                <a:spcPct val="100000"/>
              </a:lnSpc>
              <a:buNone/>
            </a:pPr>
            <a:r>
              <a:rPr lang="en-US" sz="3600" b="1" dirty="0"/>
              <a:t>  &lt;p&gt;This is &amp;copy;&lt;/p&gt;</a:t>
            </a:r>
          </a:p>
          <a:p>
            <a:pPr marL="6350" lvl="1" indent="0">
              <a:lnSpc>
                <a:spcPct val="100000"/>
              </a:lnSpc>
              <a:buNone/>
            </a:pPr>
            <a:r>
              <a:rPr lang="en-US" sz="3600" b="1" dirty="0"/>
              <a:t>  &lt;p&gt;This is &amp;</a:t>
            </a:r>
            <a:r>
              <a:rPr lang="en-US" sz="3600" b="1" dirty="0" err="1"/>
              <a:t>reg</a:t>
            </a:r>
            <a:r>
              <a:rPr lang="en-US" sz="3600" b="1" dirty="0"/>
              <a:t>;&lt;/p&gt;</a:t>
            </a:r>
          </a:p>
          <a:p>
            <a:pPr marL="6350" lvl="1" indent="0">
              <a:lnSpc>
                <a:spcPct val="100000"/>
              </a:lnSpc>
              <a:buNone/>
            </a:pP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27</a:t>
            </a:fld>
            <a:endParaRPr lang="en-US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5772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4154" y="2263365"/>
            <a:ext cx="8148119" cy="2489703"/>
          </a:xfrm>
        </p:spPr>
        <p:txBody>
          <a:bodyPr>
            <a:noAutofit/>
          </a:bodyPr>
          <a:lstStyle/>
          <a:p>
            <a:pPr marL="6350" lvl="1" indent="0" algn="ctr">
              <a:lnSpc>
                <a:spcPct val="100000"/>
              </a:lnSpc>
              <a:buNone/>
            </a:pPr>
            <a:r>
              <a:rPr lang="en-US" sz="6600" b="1" dirty="0">
                <a:latin typeface="Cambria" pitchFamily="18" charset="0"/>
                <a:ea typeface="Cambria" pitchFamily="18" charset="0"/>
              </a:rPr>
              <a:t>Thanks you !!!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28</a:t>
            </a:fld>
            <a:endParaRPr lang="en-US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763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259" y="217198"/>
            <a:ext cx="8354728" cy="5758486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I.</a:t>
            </a:r>
            <a:b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Introduction to the Internet and HTML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2869" y="6356351"/>
            <a:ext cx="2534453" cy="365125"/>
          </a:xfrm>
        </p:spPr>
        <p:txBody>
          <a:bodyPr/>
          <a:lstStyle/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68089" y="6365976"/>
            <a:ext cx="2057400" cy="365125"/>
          </a:xfrm>
        </p:spPr>
        <p:txBody>
          <a:bodyPr/>
          <a:lstStyle/>
          <a:p>
            <a:fld id="{B27BCEA9-C932-4683-9083-9C5A90182CF4}" type="slidenum">
              <a:rPr lang="en-US" smtClean="0"/>
              <a:t>3</a:t>
            </a:fld>
            <a:r>
              <a:rPr lang="km-KH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80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259" y="217198"/>
            <a:ext cx="8130941" cy="1197715"/>
          </a:xfrm>
        </p:spPr>
        <p:txBody>
          <a:bodyPr anchor="ctr">
            <a:noAutofit/>
          </a:bodyPr>
          <a:lstStyle/>
          <a:p>
            <a:pPr algn="l"/>
            <a:r>
              <a:rPr lang="en-US" sz="5400" b="1" dirty="0">
                <a:latin typeface="+mn-lt"/>
              </a:rPr>
              <a:t>1. What’s Internet?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1501541"/>
            <a:ext cx="8256069" cy="4880008"/>
          </a:xfrm>
        </p:spPr>
        <p:txBody>
          <a:bodyPr>
            <a:normAutofit fontScale="92500"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Is the collection of computers around the world that are all connected to each other.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Is a world wide collection of computer network, cooperating with each other to exchange data using a common software standard. </a:t>
            </a:r>
          </a:p>
          <a:p>
            <a:pPr algn="l">
              <a:lnSpc>
                <a:spcPct val="150000"/>
              </a:lnSpc>
            </a:pPr>
            <a:r>
              <a:rPr lang="en-US" sz="3200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2869" y="6356351"/>
            <a:ext cx="2534453" cy="365125"/>
          </a:xfrm>
        </p:spPr>
        <p:txBody>
          <a:bodyPr/>
          <a:lstStyle/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27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259" y="140195"/>
            <a:ext cx="8614609" cy="1197715"/>
          </a:xfrm>
        </p:spPr>
        <p:txBody>
          <a:bodyPr anchor="ctr">
            <a:noAutofit/>
          </a:bodyPr>
          <a:lstStyle/>
          <a:p>
            <a:pPr algn="l"/>
            <a:r>
              <a:rPr lang="en-US" sz="4800" b="1" dirty="0">
                <a:latin typeface="+mn-lt"/>
              </a:rPr>
              <a:t>2. What make up the Internet?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4518" y="1187116"/>
            <a:ext cx="7623208" cy="5274644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Server: is the server computers that run continuously and always connect to the Internet and waiting for requests from clients at all the time.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Client: is the computer that request resources from the server.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Router: is a device that connects to networks that forwards packet from one network to another.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Connection: is describing how you can connect from one point to another.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2869" y="6356351"/>
            <a:ext cx="2534453" cy="365125"/>
          </a:xfrm>
        </p:spPr>
        <p:txBody>
          <a:bodyPr/>
          <a:lstStyle/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83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259" y="140195"/>
            <a:ext cx="8614609" cy="1197715"/>
          </a:xfrm>
        </p:spPr>
        <p:txBody>
          <a:bodyPr anchor="ctr">
            <a:noAutofit/>
          </a:bodyPr>
          <a:lstStyle/>
          <a:p>
            <a:pPr algn="l"/>
            <a:r>
              <a:rPr lang="en-US" sz="4800" b="1" dirty="0">
                <a:latin typeface="+mn-lt"/>
              </a:rPr>
              <a:t>3. What’s HTML?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4518" y="1414913"/>
            <a:ext cx="7709836" cy="4966636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HTML stands for Hypertext Mark-up Language.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An HTML file is text file containing small markup tag.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The Markup tags tell the browser how to display the pages.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6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2869" y="6356351"/>
            <a:ext cx="2534453" cy="365125"/>
          </a:xfrm>
        </p:spPr>
        <p:txBody>
          <a:bodyPr/>
          <a:lstStyle/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38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259" y="217198"/>
            <a:ext cx="8354728" cy="4412554"/>
          </a:xfrm>
        </p:spPr>
        <p:txBody>
          <a:bodyPr anchor="ctr">
            <a:no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II.</a:t>
            </a:r>
            <a:b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HTML Basic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7</a:t>
            </a:fld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2869" y="6356351"/>
            <a:ext cx="2534453" cy="365125"/>
          </a:xfrm>
        </p:spPr>
        <p:txBody>
          <a:bodyPr/>
          <a:lstStyle/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73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259" y="140195"/>
            <a:ext cx="8614609" cy="1197715"/>
          </a:xfrm>
        </p:spPr>
        <p:txBody>
          <a:bodyPr anchor="ctr">
            <a:noAutofit/>
          </a:bodyPr>
          <a:lstStyle/>
          <a:p>
            <a:pPr algn="l"/>
            <a:r>
              <a:rPr lang="en-US" sz="4800" b="1" dirty="0">
                <a:latin typeface="+mn-lt"/>
              </a:rPr>
              <a:t>1. How to create HTML files?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4143" y="1260909"/>
            <a:ext cx="7709836" cy="4957011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We can use a text editor like notepad, WordPad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We can use web pages editor like FrontPages, Dream Waver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The files must be saved with extension *.html or *.</a:t>
            </a:r>
            <a:r>
              <a:rPr lang="en-US" sz="2800" dirty="0" err="1"/>
              <a:t>htm</a:t>
            </a:r>
            <a:r>
              <a:rPr lang="en-US" sz="2800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8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2869" y="6356351"/>
            <a:ext cx="2534453" cy="365125"/>
          </a:xfrm>
        </p:spPr>
        <p:txBody>
          <a:bodyPr/>
          <a:lstStyle/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12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4143" y="356135"/>
            <a:ext cx="7767588" cy="5861785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800" b="1" dirty="0"/>
              <a:t>Ex: firstpage.html</a:t>
            </a:r>
          </a:p>
          <a:p>
            <a:pPr algn="l">
              <a:lnSpc>
                <a:spcPct val="100000"/>
              </a:lnSpc>
            </a:pPr>
            <a:r>
              <a:rPr lang="en-US" sz="2800" dirty="0"/>
              <a:t>&lt;html&gt;  </a:t>
            </a:r>
          </a:p>
          <a:p>
            <a:pPr algn="l">
              <a:lnSpc>
                <a:spcPct val="100000"/>
              </a:lnSpc>
            </a:pPr>
            <a:r>
              <a:rPr lang="en-US" sz="2800" dirty="0"/>
              <a:t>	&lt;head&gt;   </a:t>
            </a:r>
          </a:p>
          <a:p>
            <a:pPr algn="l">
              <a:lnSpc>
                <a:spcPct val="100000"/>
              </a:lnSpc>
            </a:pPr>
            <a:r>
              <a:rPr lang="en-US" sz="2800" dirty="0"/>
              <a:t>		&lt;title&gt;The title of page&lt;/title&gt;  </a:t>
            </a:r>
          </a:p>
          <a:p>
            <a:pPr algn="l">
              <a:lnSpc>
                <a:spcPct val="100000"/>
              </a:lnSpc>
            </a:pPr>
            <a:r>
              <a:rPr lang="en-US" sz="2800" dirty="0"/>
              <a:t>	&lt;/head&gt;  </a:t>
            </a:r>
          </a:p>
          <a:p>
            <a:pPr algn="l">
              <a:lnSpc>
                <a:spcPct val="100000"/>
              </a:lnSpc>
            </a:pPr>
            <a:r>
              <a:rPr lang="en-US" sz="2800" dirty="0"/>
              <a:t>	&lt;body&gt;   </a:t>
            </a:r>
          </a:p>
          <a:p>
            <a:pPr algn="l">
              <a:lnSpc>
                <a:spcPct val="100000"/>
              </a:lnSpc>
            </a:pPr>
            <a:r>
              <a:rPr lang="en-US" sz="2800" dirty="0"/>
              <a:t>		&lt;b&gt;Hello world&lt;/b&gt;</a:t>
            </a:r>
          </a:p>
          <a:p>
            <a:pPr algn="l">
              <a:lnSpc>
                <a:spcPct val="100000"/>
              </a:lnSpc>
            </a:pPr>
            <a:r>
              <a:rPr lang="en-US" sz="2800" dirty="0"/>
              <a:t>		html element and contents.     </a:t>
            </a:r>
          </a:p>
          <a:p>
            <a:pPr algn="l">
              <a:lnSpc>
                <a:spcPct val="100000"/>
              </a:lnSpc>
            </a:pPr>
            <a:r>
              <a:rPr lang="en-US" sz="2800" dirty="0"/>
              <a:t>	&lt;/body&gt;</a:t>
            </a:r>
          </a:p>
          <a:p>
            <a:pPr algn="l">
              <a:lnSpc>
                <a:spcPct val="100000"/>
              </a:lnSpc>
            </a:pPr>
            <a:r>
              <a:rPr lang="en-US" sz="2800" dirty="0"/>
              <a:t> &lt;/html&gt;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9</a:t>
            </a:fld>
            <a:endParaRPr lang="en-US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74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2230</TotalTime>
  <Words>1223</Words>
  <Application>Microsoft Office PowerPoint</Application>
  <PresentationFormat>On-screen Show (4:3)</PresentationFormat>
  <Paragraphs>280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Calibri</vt:lpstr>
      <vt:lpstr>Calibri Light</vt:lpstr>
      <vt:lpstr>Cambria</vt:lpstr>
      <vt:lpstr>DaunPenh</vt:lpstr>
      <vt:lpstr>Khmer OS Freehand</vt:lpstr>
      <vt:lpstr>Khmer OS Muol Light</vt:lpstr>
      <vt:lpstr>Wingdings</vt:lpstr>
      <vt:lpstr>Office Theme</vt:lpstr>
      <vt:lpstr>PowerPoint Presentation</vt:lpstr>
      <vt:lpstr>PowerPoint Presentation</vt:lpstr>
      <vt:lpstr>I. Introduction to the Internet and HTML</vt:lpstr>
      <vt:lpstr>1. What’s Internet?</vt:lpstr>
      <vt:lpstr>2. What make up the Internet? </vt:lpstr>
      <vt:lpstr>3. What’s HTML? </vt:lpstr>
      <vt:lpstr>II. HTML Basic</vt:lpstr>
      <vt:lpstr>1. How to create HTML files?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Internet?</dc:title>
  <dc:creator>SOPHEA</dc:creator>
  <cp:lastModifiedBy>Admin</cp:lastModifiedBy>
  <cp:revision>97</cp:revision>
  <dcterms:created xsi:type="dcterms:W3CDTF">2019-05-15T06:38:06Z</dcterms:created>
  <dcterms:modified xsi:type="dcterms:W3CDTF">2022-10-01T04:00:39Z</dcterms:modified>
</cp:coreProperties>
</file>