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82" r:id="rId2"/>
    <p:sldId id="283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8FFF9-86F7-4B63-90EE-897F2995BB6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9C6E2-FC7A-4E3E-889C-26F55E1A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A678B-8421-49FC-8A31-70C0B4964F6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F95C-4B40-46AD-9E87-4A5CD9F08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3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2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2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AD36-D238-47A7-A1FC-7F5A7CA62651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8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6FC6-0332-4195-9123-F0CB54A7BE96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2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539-3E83-43D6-AFF6-EB4C1C1D010A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86F-4DBF-4FF1-AA1D-0E5FE9A0B948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00B-41B1-42A5-ABCA-8593C7FD3B2F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2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4A8E-0E45-4526-94FD-32FA8C735661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9B0A-BFC7-4BBB-8628-541D8912AAD1}" type="datetime1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601A-44AC-4D5A-BC16-29BFA862CE4F}" type="datetime1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E02C-EBD6-498C-B879-55FF993E046A}" type="datetime1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03C3-8A4D-44DD-BEF3-9E1B4464EE94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2A6E-7F21-4C8F-BB7B-3C643AD69944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E0F2"/>
            </a:gs>
            <a:gs pos="62000">
              <a:srgbClr val="E3EEF8">
                <a:alpha val="28000"/>
              </a:srgbClr>
            </a:gs>
            <a:gs pos="14000">
              <a:schemeClr val="accent1">
                <a:lumMod val="5000"/>
                <a:lumOff val="95000"/>
                <a:alpha val="0"/>
              </a:schemeClr>
            </a:gs>
            <a:gs pos="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  <a:alpha val="41000"/>
              </a:schemeClr>
            </a:gs>
            <a:gs pos="38000">
              <a:schemeClr val="accent1">
                <a:lumMod val="30000"/>
                <a:lumOff val="70000"/>
                <a:alpha val="2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13D9-C20D-41EB-A16E-16989558A0A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4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2FB25-B938-4531-BE51-0F3FB3BE7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7927"/>
            <a:ext cx="7886700" cy="604981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en-US" dirty="0" smtClean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Web </a:t>
            </a:r>
            <a:r>
              <a:rPr lang="en-US" sz="4000" b="1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Programming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Khmer OS Muol Light" panose="02000500000000020004" pitchFamily="2" charset="0"/>
                <a:cs typeface="Khmer OS Muol Light" panose="02000500000000020004" pitchFamily="2" charset="0"/>
              </a:rPr>
              <a:t>Teach by : YOUS SOPHEA</a:t>
            </a:r>
            <a:endParaRPr lang="en-US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600" dirty="0" smtClean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Phone Numbers and Telegrams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Khmer OS Muol Light" panose="02000500000000020004" pitchFamily="2" charset="0"/>
                <a:cs typeface="Khmer OS Muol Light" panose="02000500000000020004" pitchFamily="2" charset="0"/>
              </a:rPr>
              <a:t> (</a:t>
            </a:r>
            <a:r>
              <a:rPr lang="km-KH" dirty="0" smtClean="0">
                <a:latin typeface="Khmer OS Muol Light" panose="02000500000000020004" pitchFamily="2" charset="0"/>
                <a:cs typeface="Khmer OS Muol Light" panose="02000500000000020004" pitchFamily="2" charset="0"/>
              </a:rPr>
              <a:t>093 </a:t>
            </a: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58 22 57</a:t>
            </a:r>
            <a:r>
              <a:rPr lang="en-US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 / 068 58 22 </a:t>
            </a:r>
            <a:r>
              <a:rPr lang="en-US" dirty="0" smtClean="0">
                <a:latin typeface="Khmer OS Muol Light" panose="02000500000000020004" pitchFamily="2" charset="0"/>
                <a:cs typeface="Khmer OS Muol Light" panose="02000500000000020004" pitchFamily="2" charset="0"/>
              </a:rPr>
              <a:t>55)</a:t>
            </a:r>
            <a:endParaRPr lang="en-US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88B43-EF7B-458F-8165-83894AF0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E0986-DFF2-4CBD-A3F9-102D84B6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884" y="356135"/>
            <a:ext cx="8094847" cy="586178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dirty="0"/>
              <a:t>HTML Structure: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&lt;html&gt;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&lt;head&gt;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	&lt;title&gt;&lt;/title&gt;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&lt;/head&gt;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&lt;body&gt;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	Element content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&lt;/body&gt;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&lt;/html&gt;</a:t>
            </a:r>
          </a:p>
          <a:p>
            <a:pPr algn="l">
              <a:lnSpc>
                <a:spcPct val="100000"/>
              </a:lnSpc>
            </a:pPr>
            <a:r>
              <a:rPr lang="en-US" sz="2800" b="1" dirty="0"/>
              <a:t>	</a:t>
            </a:r>
          </a:p>
          <a:p>
            <a:pPr algn="l">
              <a:lnSpc>
                <a:spcPct val="100000"/>
              </a:lnSpc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5011" y="154004"/>
            <a:ext cx="8449175" cy="606423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4800" b="1" dirty="0"/>
              <a:t>2. HTML Element	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1" y="1424539"/>
            <a:ext cx="8449176" cy="493775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11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8008" y="77002"/>
            <a:ext cx="8526178" cy="627934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4000" b="1" dirty="0"/>
              <a:t>Attributes</a:t>
            </a:r>
            <a:r>
              <a:rPr lang="en-US" sz="4800" b="1" dirty="0"/>
              <a:t>	</a:t>
            </a:r>
          </a:p>
          <a:p>
            <a:pPr marL="741363" indent="-279400">
              <a:lnSpc>
                <a:spcPct val="150000"/>
              </a:lnSpc>
            </a:pPr>
            <a:r>
              <a:rPr lang="en-US" sz="3200" dirty="0"/>
              <a:t>All HTML elements can have </a:t>
            </a:r>
            <a:r>
              <a:rPr lang="en-US" sz="3200" b="1" dirty="0"/>
              <a:t>attributes</a:t>
            </a:r>
            <a:endParaRPr lang="en-US" sz="3200" dirty="0"/>
          </a:p>
          <a:p>
            <a:pPr marL="741363" indent="-279400">
              <a:lnSpc>
                <a:spcPct val="150000"/>
              </a:lnSpc>
            </a:pPr>
            <a:r>
              <a:rPr lang="en-US" sz="3200" dirty="0"/>
              <a:t>Attributes provide </a:t>
            </a:r>
            <a:r>
              <a:rPr lang="en-US" sz="3200" b="1" dirty="0"/>
              <a:t>additional information</a:t>
            </a:r>
            <a:r>
              <a:rPr lang="en-US" sz="3200" dirty="0"/>
              <a:t> about an element</a:t>
            </a:r>
          </a:p>
          <a:p>
            <a:pPr marL="741363" indent="-279400">
              <a:lnSpc>
                <a:spcPct val="150000"/>
              </a:lnSpc>
            </a:pPr>
            <a:r>
              <a:rPr lang="en-US" sz="3200" dirty="0"/>
              <a:t>Attributes are always specified in </a:t>
            </a:r>
            <a:r>
              <a:rPr lang="en-US" sz="3200" b="1" dirty="0"/>
              <a:t>the start tag</a:t>
            </a:r>
            <a:endParaRPr lang="en-US" sz="3200" dirty="0"/>
          </a:p>
          <a:p>
            <a:pPr marL="461963" indent="0">
              <a:lnSpc>
                <a:spcPct val="100000"/>
              </a:lnSpc>
              <a:buNone/>
            </a:pPr>
            <a:r>
              <a:rPr lang="en-US" sz="2800" b="1" dirty="0"/>
              <a:t>Ex.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	</a:t>
            </a: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="img_girl.jpg"&gt;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	</a:t>
            </a:r>
            <a:r>
              <a:rPr lang="en-US" i="1" dirty="0"/>
              <a:t>- </a:t>
            </a:r>
            <a:r>
              <a:rPr lang="en-US" i="1" dirty="0" err="1">
                <a:solidFill>
                  <a:srgbClr val="FF0000"/>
                </a:solidFill>
              </a:rPr>
              <a:t>img</a:t>
            </a:r>
            <a:r>
              <a:rPr lang="en-US" i="1" dirty="0">
                <a:solidFill>
                  <a:srgbClr val="FF0000"/>
                </a:solidFill>
              </a:rPr>
              <a:t> is a tag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/>
              <a:t>		- </a:t>
            </a:r>
            <a:r>
              <a:rPr lang="en-US" i="1" dirty="0" err="1">
                <a:solidFill>
                  <a:srgbClr val="FF0000"/>
                </a:solidFill>
              </a:rPr>
              <a:t>src</a:t>
            </a:r>
            <a:r>
              <a:rPr lang="en-US" i="1" dirty="0">
                <a:solidFill>
                  <a:srgbClr val="FF0000"/>
                </a:solidFill>
              </a:rPr>
              <a:t> is an </a:t>
            </a:r>
            <a:r>
              <a:rPr lang="en-US" i="1" dirty="0" err="1">
                <a:solidFill>
                  <a:srgbClr val="FF0000"/>
                </a:solidFill>
              </a:rPr>
              <a:t>attritute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8008" y="154003"/>
            <a:ext cx="8526178" cy="6266047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4000" b="1" dirty="0"/>
              <a:t>3. Basic HTML Tags</a:t>
            </a:r>
          </a:p>
          <a:p>
            <a:pPr marL="461963" indent="-231775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 </a:t>
            </a:r>
            <a:r>
              <a:rPr lang="en-US" sz="3200" b="1" dirty="0"/>
              <a:t>Headings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&lt;html&gt;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&lt;body&gt;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&lt;h1&gt;Heading 1&lt;/h1&gt;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&lt;h2&gt;Heading 2&lt;/h2&gt;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&lt;h3&gt;Heading 3&lt;/h3&gt;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&lt;h4&gt;Heading 4&lt;/h4&gt;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&lt;h5&gt;Heading 5&lt;/h5&gt;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&lt;h6&gt;Heading 6&lt;/h6&gt;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&lt;/body&gt;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&lt;/html&gt;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428647" y="4572000"/>
            <a:ext cx="3522847" cy="184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/>
              <a:t>Please check your result on your own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13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8008" y="154003"/>
            <a:ext cx="8526178" cy="6545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200" b="1" dirty="0"/>
              <a:t> Paragraph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&lt;html&gt;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&lt;body&gt;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&lt;p align="left"&gt;This is a paragraph.&lt;/p&gt;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&lt;p align="center"&gt;This is a paragraph. .&lt;/p&gt;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	&lt;p align="right"&gt;This is a paragraph. .&lt;/p&gt;</a:t>
            </a:r>
          </a:p>
          <a:p>
            <a:pPr marL="230188" indent="0">
              <a:lnSpc>
                <a:spcPct val="100000"/>
              </a:lnSpc>
              <a:buNone/>
            </a:pPr>
            <a:endParaRPr lang="en-US" sz="2400" b="1" dirty="0"/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	&lt;/body&gt;</a:t>
            </a:r>
          </a:p>
          <a:p>
            <a:pPr marL="230188" indent="0">
              <a:lnSpc>
                <a:spcPct val="100000"/>
              </a:lnSpc>
              <a:buNone/>
            </a:pPr>
            <a:r>
              <a:rPr lang="en-US" sz="2400" b="1" dirty="0"/>
              <a:t>&lt;/html&gt;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428647" y="4572000"/>
            <a:ext cx="3522847" cy="184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/>
              <a:t>Please check your result on your own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14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064" y="4649002"/>
            <a:ext cx="1347537" cy="433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8008" y="394636"/>
            <a:ext cx="8526178" cy="58906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/>
              <a:t> HTML Formatting 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&lt;b&gt; - </a:t>
            </a:r>
            <a:r>
              <a:rPr lang="en-US" sz="3200" b="1" dirty="0"/>
              <a:t>Bold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&lt;strong&gt; - </a:t>
            </a:r>
            <a:r>
              <a:rPr lang="en-US" sz="3200" b="1" dirty="0"/>
              <a:t>Important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&lt;i&gt; - </a:t>
            </a:r>
            <a:r>
              <a:rPr lang="en-US" sz="3200" i="1" dirty="0"/>
              <a:t>Italic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</a:t>
            </a:r>
            <a:r>
              <a:rPr lang="en-US" sz="3200" dirty="0" err="1"/>
              <a:t>em</a:t>
            </a:r>
            <a:r>
              <a:rPr lang="en-US" sz="3200" dirty="0"/>
              <a:t>&gt; - </a:t>
            </a:r>
            <a:r>
              <a:rPr lang="en-US" sz="3200" i="1" dirty="0"/>
              <a:t>Emphasized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&lt;mark&gt; - Marked text</a:t>
            </a:r>
          </a:p>
          <a:p>
            <a:pPr marL="458788">
              <a:lnSpc>
                <a:spcPct val="150000"/>
              </a:lnSpc>
            </a:pPr>
            <a:r>
              <a:rPr lang="en-US" sz="3200" dirty="0"/>
              <a:t>&lt;small&gt; - </a:t>
            </a:r>
            <a:r>
              <a:rPr lang="en-US" sz="2000" dirty="0"/>
              <a:t>Small text</a:t>
            </a:r>
            <a:endParaRPr lang="en-US" sz="3200" dirty="0"/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0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8008" y="539015"/>
            <a:ext cx="8526178" cy="56500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/>
              <a:t> HTML Formatting  text 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&lt;big&gt; - Big text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&lt;del&gt; - </a:t>
            </a:r>
            <a:r>
              <a:rPr lang="en-US" strike="sngStrike" dirty="0"/>
              <a:t>Deleted</a:t>
            </a:r>
            <a:r>
              <a:rPr lang="en-US" dirty="0"/>
              <a:t> text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&lt;ins&gt; - </a:t>
            </a:r>
            <a:r>
              <a:rPr lang="en-US" u="sng" dirty="0"/>
              <a:t>Inserted</a:t>
            </a:r>
            <a:r>
              <a:rPr lang="en-US" dirty="0"/>
              <a:t> text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&lt;u&gt;- Underline text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&lt;sub&gt; - Subscript text</a:t>
            </a:r>
          </a:p>
          <a:p>
            <a:pPr marL="458788">
              <a:lnSpc>
                <a:spcPct val="150000"/>
              </a:lnSpc>
            </a:pPr>
            <a:r>
              <a:rPr lang="en-US" dirty="0"/>
              <a:t>&lt;sup&gt; - Superscript text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3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8383" y="442762"/>
            <a:ext cx="8535803" cy="62564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b="1" dirty="0"/>
              <a:t> HTML Style</a:t>
            </a:r>
          </a:p>
          <a:p>
            <a:pPr>
              <a:lnSpc>
                <a:spcPct val="150000"/>
              </a:lnSpc>
            </a:pPr>
            <a:r>
              <a:rPr lang="en-US" dirty="0"/>
              <a:t>Use </a:t>
            </a:r>
            <a:r>
              <a:rPr lang="en-US" b="1" dirty="0"/>
              <a:t>background-color</a:t>
            </a:r>
            <a:r>
              <a:rPr lang="en-US" dirty="0"/>
              <a:t> for background color</a:t>
            </a:r>
          </a:p>
          <a:p>
            <a:pPr>
              <a:lnSpc>
                <a:spcPct val="150000"/>
              </a:lnSpc>
            </a:pPr>
            <a:r>
              <a:rPr lang="en-US" dirty="0"/>
              <a:t>Use </a:t>
            </a:r>
            <a:r>
              <a:rPr lang="en-US" b="1" dirty="0"/>
              <a:t>color</a:t>
            </a:r>
            <a:r>
              <a:rPr lang="en-US" dirty="0"/>
              <a:t> for text colors</a:t>
            </a:r>
          </a:p>
          <a:p>
            <a:pPr>
              <a:lnSpc>
                <a:spcPct val="150000"/>
              </a:lnSpc>
            </a:pPr>
            <a:r>
              <a:rPr lang="en-US" dirty="0"/>
              <a:t>Use </a:t>
            </a:r>
            <a:r>
              <a:rPr lang="en-US" b="1" dirty="0"/>
              <a:t>font-family</a:t>
            </a:r>
            <a:r>
              <a:rPr lang="en-US" dirty="0"/>
              <a:t> for text fonts</a:t>
            </a:r>
          </a:p>
          <a:p>
            <a:pPr>
              <a:lnSpc>
                <a:spcPct val="150000"/>
              </a:lnSpc>
            </a:pPr>
            <a:r>
              <a:rPr lang="en-US" dirty="0"/>
              <a:t>Use </a:t>
            </a:r>
            <a:r>
              <a:rPr lang="en-US" b="1" dirty="0"/>
              <a:t>font-size</a:t>
            </a:r>
            <a:r>
              <a:rPr lang="en-US" dirty="0"/>
              <a:t> for text sizes</a:t>
            </a:r>
          </a:p>
          <a:p>
            <a:pPr>
              <a:lnSpc>
                <a:spcPct val="150000"/>
              </a:lnSpc>
            </a:pPr>
            <a:r>
              <a:rPr lang="en-US" dirty="0"/>
              <a:t>Use </a:t>
            </a:r>
            <a:r>
              <a:rPr lang="en-US" b="1" dirty="0"/>
              <a:t>text-align</a:t>
            </a:r>
            <a:r>
              <a:rPr lang="en-US" dirty="0"/>
              <a:t> for text alignment</a:t>
            </a:r>
            <a:endParaRPr lang="en-US" sz="2000" b="1" dirty="0"/>
          </a:p>
          <a:p>
            <a:pPr marL="0" indent="0" algn="l">
              <a:lnSpc>
                <a:spcPct val="150000"/>
              </a:lnSpc>
              <a:buNone/>
            </a:pP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17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4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8383" y="442762"/>
            <a:ext cx="8535803" cy="62564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b="1" dirty="0"/>
              <a:t> Font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800" b="1" dirty="0"/>
              <a:t>Font face &lt;font face=“font name”&gt;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800" b="1" dirty="0"/>
              <a:t>Font size &lt;font size=“number”&gt;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800" b="1" dirty="0"/>
              <a:t>Font color &lt;font color=“color name”&gt;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b="1" dirty="0"/>
              <a:t>Ex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/>
              <a:t>&lt;font face="</a:t>
            </a:r>
            <a:r>
              <a:rPr lang="en-US" sz="2800" dirty="0" err="1"/>
              <a:t>verdana</a:t>
            </a:r>
            <a:r>
              <a:rPr lang="en-US" sz="2800" dirty="0"/>
              <a:t>" color="green“ size=“6”&gt;This is some text!&lt;/font&gt;</a:t>
            </a:r>
            <a:endParaRPr lang="en-US" sz="2800" b="1" dirty="0"/>
          </a:p>
          <a:p>
            <a:pPr marL="0" indent="0" algn="l">
              <a:lnSpc>
                <a:spcPct val="150000"/>
              </a:lnSpc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18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1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90888" y="163630"/>
            <a:ext cx="8343298" cy="61927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 Font size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 algn="l">
              <a:lnSpc>
                <a:spcPct val="100000"/>
              </a:lnSpc>
              <a:buNone/>
            </a:pPr>
            <a:r>
              <a:rPr lang="en-US" b="1" dirty="0"/>
              <a:t>Ex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size="1"&gt;Font size 1&lt;/font&gt;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size="2"&gt;Font size 2&lt;/font&gt;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size="3"&gt;Font size 3&lt;/font&gt;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size="4"&gt;Font size 4&lt;/font&gt;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size="5"&gt;Font size 5&lt;/font&gt;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size="6"&gt;Font size 6&lt;/font&gt;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&lt;p&gt;&lt;font size="7"&gt;Font size 7&lt;/font&gt;&lt;/p&gt;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88030"/>
              </p:ext>
            </p:extLst>
          </p:nvPr>
        </p:nvGraphicFramePr>
        <p:xfrm>
          <a:off x="433139" y="991402"/>
          <a:ext cx="8489480" cy="827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1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3887">
                <a:tc>
                  <a:txBody>
                    <a:bodyPr/>
                    <a:lstStyle/>
                    <a:p>
                      <a:r>
                        <a:rPr lang="en-US" dirty="0"/>
                        <a:t>Font</a:t>
                      </a:r>
                      <a:r>
                        <a:rPr lang="en-US" baseline="0" dirty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87">
                <a:tc>
                  <a:txBody>
                    <a:bodyPr/>
                    <a:lstStyle/>
                    <a:p>
                      <a:r>
                        <a:rPr lang="en-US" dirty="0"/>
                        <a:t>Pixel</a:t>
                      </a:r>
                      <a:r>
                        <a:rPr lang="en-US" baseline="0" dirty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10,11,12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13,14,15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19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4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2FB25-B938-4531-BE51-0F3FB3BE7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79119"/>
            <a:ext cx="7886700" cy="577723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គោលបំណង</a:t>
            </a:r>
          </a:p>
          <a:p>
            <a:pPr>
              <a:lnSpc>
                <a:spcPct val="200000"/>
              </a:lnSpc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ចេះប្រើ </a:t>
            </a:r>
            <a:r>
              <a:rPr lang="en-US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HTML tags</a:t>
            </a:r>
          </a:p>
          <a:p>
            <a:pPr>
              <a:lnSpc>
                <a:spcPct val="200000"/>
              </a:lnSpc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ចេះប្រើ </a:t>
            </a:r>
            <a:r>
              <a:rPr lang="en-US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CSS </a:t>
            </a: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ជាមួយ </a:t>
            </a:r>
            <a:r>
              <a:rPr lang="en-US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HTML</a:t>
            </a:r>
          </a:p>
          <a:p>
            <a:pPr>
              <a:lnSpc>
                <a:spcPct val="200000"/>
              </a:lnSpc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ចេះបង្កើត </a:t>
            </a:r>
            <a:r>
              <a:rPr lang="en-US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Web pages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88B43-EF7B-458F-8165-83894AF0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E0986-DFF2-4CBD-A3F9-102D84B6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8383" y="327260"/>
            <a:ext cx="8535803" cy="6029092"/>
          </a:xfrm>
        </p:spPr>
        <p:txBody>
          <a:bodyPr>
            <a:noAutofit/>
          </a:bodyPr>
          <a:lstStyle/>
          <a:p>
            <a:pPr marL="234950"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/>
              <a:t> Block quote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800" b="1" dirty="0"/>
              <a:t>	&lt;</a:t>
            </a:r>
            <a:r>
              <a:rPr lang="en-US" sz="2800" b="1" dirty="0" err="1"/>
              <a:t>blockquote</a:t>
            </a:r>
            <a:r>
              <a:rPr lang="en-US" sz="2800" b="1" dirty="0"/>
              <a:t>&gt; Display a long quotation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	&lt;</a:t>
            </a:r>
            <a:r>
              <a:rPr lang="en-US" b="1" dirty="0" err="1"/>
              <a:t>blockquote</a:t>
            </a:r>
            <a:r>
              <a:rPr lang="en-US" b="1" dirty="0"/>
              <a:t>&gt; Display a long quotation Display a long quotation Display a long quotation Display a long quotation Display a long quotation Display a long quotation Display a long quotation&lt;/</a:t>
            </a:r>
            <a:r>
              <a:rPr lang="en-US" b="1" dirty="0" err="1"/>
              <a:t>blockquote</a:t>
            </a:r>
            <a:r>
              <a:rPr lang="en-US" b="1" dirty="0"/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	</a:t>
            </a:r>
            <a:r>
              <a:rPr lang="en-US" b="1" dirty="0"/>
              <a:t>(Practice this)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Please check thi</a:t>
            </a:r>
            <a:r>
              <a:rPr lang="en-US" b="1" dirty="0"/>
              <a:t>s result in your own computer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9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8383" y="327260"/>
            <a:ext cx="8535803" cy="6029092"/>
          </a:xfrm>
        </p:spPr>
        <p:txBody>
          <a:bodyPr>
            <a:noAutofit/>
          </a:bodyPr>
          <a:lstStyle/>
          <a:p>
            <a:pPr marL="234950"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/>
              <a:t> Preformatted text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600" b="1" dirty="0"/>
              <a:t>&lt;pre&gt; Display text that you want to show and it is not change your form in your code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600" b="1" dirty="0"/>
              <a:t>Ex &lt;pre&gt; Display text 			 Display text 				 Display text 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600" b="1" dirty="0"/>
              <a:t>Display text		 Display text &lt;/pre&gt;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Please check your result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21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3886" y="327260"/>
            <a:ext cx="8420300" cy="6029092"/>
          </a:xfrm>
        </p:spPr>
        <p:txBody>
          <a:bodyPr>
            <a:noAutofit/>
          </a:bodyPr>
          <a:lstStyle/>
          <a:p>
            <a:pPr marL="234950"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/>
              <a:t> Adding horizontal line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600" b="1" dirty="0"/>
              <a:t>Ex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200" b="1" dirty="0"/>
              <a:t>&lt;h3 align="center"&gt;Adding horizontal line&lt;/h3&gt;   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200" b="1" dirty="0"/>
              <a:t>&lt;</a:t>
            </a:r>
            <a:r>
              <a:rPr lang="en-US" sz="3200" b="1" dirty="0" err="1"/>
              <a:t>hr</a:t>
            </a:r>
            <a:r>
              <a:rPr lang="en-US" sz="3200" b="1" dirty="0"/>
              <a:t> width="100" align="center"&gt;   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200" b="1" dirty="0"/>
              <a:t>&lt;</a:t>
            </a:r>
            <a:r>
              <a:rPr lang="en-US" sz="3200" b="1" dirty="0" err="1"/>
              <a:t>hr</a:t>
            </a:r>
            <a:r>
              <a:rPr lang="en-US" sz="3200" b="1" dirty="0"/>
              <a:t> width="200" align="center" color="blue"&gt;   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200" b="1" dirty="0"/>
              <a:t>&lt;</a:t>
            </a:r>
            <a:r>
              <a:rPr lang="en-US" sz="3200" b="1" dirty="0" err="1"/>
              <a:t>hr</a:t>
            </a:r>
            <a:r>
              <a:rPr lang="en-US" sz="3200" b="1" dirty="0"/>
              <a:t> width="400" align="center" color="red"&gt;   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3200" b="1" dirty="0"/>
              <a:t>&lt;</a:t>
            </a:r>
            <a:r>
              <a:rPr lang="en-US" sz="3200" b="1" dirty="0" err="1"/>
              <a:t>hr</a:t>
            </a:r>
            <a:r>
              <a:rPr lang="en-US" sz="3200" b="1" dirty="0"/>
              <a:t> width="600" align="center" color="green"&gt;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22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88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56135" y="125128"/>
            <a:ext cx="8653111" cy="6231224"/>
          </a:xfrm>
        </p:spPr>
        <p:txBody>
          <a:bodyPr>
            <a:noAutofit/>
          </a:bodyPr>
          <a:lstStyle/>
          <a:p>
            <a:pPr marL="234950"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/>
              <a:t> Animation with marquee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sz="2800" b="1" dirty="0"/>
              <a:t>+ Marquee attribute: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bgcolor</a:t>
            </a:r>
            <a:r>
              <a:rPr lang="en-US" sz="2800" b="1" dirty="0"/>
              <a:t>=”color”: This sets the background color for marquee path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/>
              <a:t>width=”n”: how wide the marquee is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/>
              <a:t>height=”n”: how tall the marquee is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/>
              <a:t>direction=”left | right | top | down”: which direction the marquee should scroll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23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79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6884" y="125128"/>
            <a:ext cx="8672362" cy="6231224"/>
          </a:xfrm>
        </p:spPr>
        <p:txBody>
          <a:bodyPr>
            <a:noAutofit/>
          </a:bodyPr>
          <a:lstStyle/>
          <a:p>
            <a:pPr marL="234950"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/>
              <a:t> Animation with marquee</a:t>
            </a:r>
          </a:p>
          <a:p>
            <a:pPr marL="6350" lvl="1" indent="0">
              <a:lnSpc>
                <a:spcPct val="150000"/>
              </a:lnSpc>
              <a:buNone/>
            </a:pPr>
            <a:r>
              <a:rPr lang="en-US" b="1" dirty="0"/>
              <a:t>+</a:t>
            </a:r>
            <a:r>
              <a:rPr lang="en-US" sz="2800" b="1" dirty="0"/>
              <a:t> Marquee attribute: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b="1" dirty="0"/>
              <a:t>behavior=”scroll or slide or alternate”: what type of scrolling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scrolldelay</a:t>
            </a:r>
            <a:r>
              <a:rPr lang="en-US" sz="2800" b="1" dirty="0"/>
              <a:t>=”n”: how long to delay between each jump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scrollamount</a:t>
            </a:r>
            <a:r>
              <a:rPr lang="en-US" sz="2800" b="1" dirty="0"/>
              <a:t>=”n”: how far to jump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/>
              <a:t>loop=”n”: how many times to loop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hspace</a:t>
            </a:r>
            <a:r>
              <a:rPr lang="en-US" sz="2800" b="1" dirty="0"/>
              <a:t>=”n”: horizontal space around the marquee </a:t>
            </a:r>
          </a:p>
          <a:p>
            <a:pPr marL="173038" lvl="1" indent="-166688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vspace</a:t>
            </a:r>
            <a:r>
              <a:rPr lang="en-US" sz="2800" b="1" dirty="0"/>
              <a:t>=”n”: vertical space around the marquee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24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98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6884" y="125128"/>
            <a:ext cx="8672362" cy="6231224"/>
          </a:xfrm>
        </p:spPr>
        <p:txBody>
          <a:bodyPr>
            <a:noAutofit/>
          </a:bodyPr>
          <a:lstStyle/>
          <a:p>
            <a:pPr marL="234950" lvl="1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600" b="1" dirty="0"/>
              <a:t>  Layout with Body</a:t>
            </a:r>
          </a:p>
          <a:p>
            <a:pPr marL="346075" lvl="1" indent="0">
              <a:lnSpc>
                <a:spcPct val="100000"/>
              </a:lnSpc>
              <a:buNone/>
            </a:pPr>
            <a:r>
              <a:rPr lang="en-US" sz="3600" b="1" dirty="0"/>
              <a:t>+ Body attributes: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bgcolor</a:t>
            </a:r>
            <a:r>
              <a:rPr lang="en-US" sz="2800" b="1" dirty="0"/>
              <a:t>: background color of the page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/>
              <a:t>background: background picture for the page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/>
              <a:t>text: color of the text on the page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topmargin</a:t>
            </a:r>
            <a:r>
              <a:rPr lang="en-US" sz="2800" b="1" dirty="0"/>
              <a:t>: size of top and bottom margins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leftmargin</a:t>
            </a:r>
            <a:r>
              <a:rPr lang="en-US" sz="2800" b="1" dirty="0"/>
              <a:t>: size of left and right margins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marginheight</a:t>
            </a:r>
            <a:r>
              <a:rPr lang="en-US" sz="2800" b="1" dirty="0"/>
              <a:t>: size of top and bottom margins </a:t>
            </a:r>
          </a:p>
          <a:p>
            <a:pPr marL="577850" lvl="1" indent="-571500">
              <a:lnSpc>
                <a:spcPct val="150000"/>
              </a:lnSpc>
              <a:buFontTx/>
              <a:buChar char="-"/>
            </a:pPr>
            <a:r>
              <a:rPr lang="en-US" sz="2800" b="1" dirty="0" err="1"/>
              <a:t>marginwidth</a:t>
            </a:r>
            <a:r>
              <a:rPr lang="en-US" sz="2800" b="1" dirty="0"/>
              <a:t>: size of left and right margins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25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62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6884" y="125128"/>
            <a:ext cx="8672362" cy="6231224"/>
          </a:xfrm>
        </p:spPr>
        <p:txBody>
          <a:bodyPr>
            <a:noAutofit/>
          </a:bodyPr>
          <a:lstStyle/>
          <a:p>
            <a:pPr marL="234950" lvl="1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600" b="1" dirty="0"/>
              <a:t> Special characters </a:t>
            </a:r>
          </a:p>
          <a:p>
            <a:pPr marL="6350" lvl="1" indent="0">
              <a:lnSpc>
                <a:spcPct val="100000"/>
              </a:lnSpc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26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25792"/>
              </p:ext>
            </p:extLst>
          </p:nvPr>
        </p:nvGraphicFramePr>
        <p:xfrm>
          <a:off x="503722" y="959668"/>
          <a:ext cx="8178264" cy="510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Characters</a:t>
                      </a:r>
                      <a:r>
                        <a:rPr lang="en-US" baseline="0" dirty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quot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nbsp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iexcl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copy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0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69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4154" y="244444"/>
            <a:ext cx="8148119" cy="6111907"/>
          </a:xfrm>
        </p:spPr>
        <p:txBody>
          <a:bodyPr>
            <a:noAutofit/>
          </a:bodyPr>
          <a:lstStyle/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&amp;#34;&lt;/p&gt;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&amp;#38;&lt;/p&gt;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&amp;#60;&lt;/p&gt;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&amp;#62;&lt;/p&gt;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&amp;#160;&lt;/p&gt;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&amp;cent;&lt;/p&gt;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&amp;pound;&lt;/p&gt;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&amp;yen;&lt;/p&gt;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&amp;copy;&lt;/p&gt;</a:t>
            </a:r>
          </a:p>
          <a:p>
            <a:pPr marL="6350" lvl="1" indent="0">
              <a:lnSpc>
                <a:spcPct val="100000"/>
              </a:lnSpc>
              <a:buNone/>
            </a:pPr>
            <a:r>
              <a:rPr lang="en-US" sz="3600" b="1" dirty="0"/>
              <a:t>  &lt;p&gt;This is &amp;</a:t>
            </a:r>
            <a:r>
              <a:rPr lang="en-US" sz="3600" b="1" dirty="0" err="1"/>
              <a:t>reg</a:t>
            </a:r>
            <a:r>
              <a:rPr lang="en-US" sz="3600" b="1" dirty="0"/>
              <a:t>;&lt;/p&gt;</a:t>
            </a:r>
          </a:p>
          <a:p>
            <a:pPr marL="6350" lvl="1" indent="0">
              <a:lnSpc>
                <a:spcPct val="100000"/>
              </a:lnSpc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27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77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4154" y="2263365"/>
            <a:ext cx="8148119" cy="2489703"/>
          </a:xfrm>
        </p:spPr>
        <p:txBody>
          <a:bodyPr>
            <a:noAutofit/>
          </a:bodyPr>
          <a:lstStyle/>
          <a:p>
            <a:pPr marL="6350" lvl="1" indent="0" algn="ctr">
              <a:lnSpc>
                <a:spcPct val="100000"/>
              </a:lnSpc>
              <a:buNone/>
            </a:pPr>
            <a:r>
              <a:rPr lang="en-US" sz="6600" b="1" dirty="0">
                <a:latin typeface="Cambria" pitchFamily="18" charset="0"/>
                <a:ea typeface="Cambria" pitchFamily="18" charset="0"/>
              </a:rPr>
              <a:t>Thanks you !!!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28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6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217198"/>
            <a:ext cx="8354728" cy="5758486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I.</a:t>
            </a: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 to the Internet and 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8089" y="6365976"/>
            <a:ext cx="2057400" cy="365125"/>
          </a:xfrm>
        </p:spPr>
        <p:txBody>
          <a:bodyPr/>
          <a:lstStyle/>
          <a:p>
            <a:fld id="{B27BCEA9-C932-4683-9083-9C5A90182CF4}" type="slidenum">
              <a:rPr lang="en-US" smtClean="0"/>
              <a:t>3</a:t>
            </a:fld>
            <a:r>
              <a:rPr lang="km-KH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217198"/>
            <a:ext cx="8130941" cy="1197715"/>
          </a:xfrm>
        </p:spPr>
        <p:txBody>
          <a:bodyPr anchor="ctr">
            <a:noAutofit/>
          </a:bodyPr>
          <a:lstStyle/>
          <a:p>
            <a:pPr algn="l"/>
            <a:r>
              <a:rPr lang="en-US" sz="5400" b="1" dirty="0">
                <a:latin typeface="+mn-lt"/>
              </a:rPr>
              <a:t>1. What’s Internet?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501541"/>
            <a:ext cx="8256069" cy="4880008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Is the collection of computers around the world that are all connected to each other.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Is a world wide collection of computer network, cooperating with each other to exchange data using a common software standard. </a:t>
            </a:r>
          </a:p>
          <a:p>
            <a:pPr algn="l">
              <a:lnSpc>
                <a:spcPct val="150000"/>
              </a:lnSpc>
            </a:pPr>
            <a:r>
              <a:rPr lang="en-US" sz="32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140195"/>
            <a:ext cx="8614609" cy="1197715"/>
          </a:xfrm>
        </p:spPr>
        <p:txBody>
          <a:bodyPr anchor="ctr">
            <a:noAutofit/>
          </a:bodyPr>
          <a:lstStyle/>
          <a:p>
            <a:pPr algn="l"/>
            <a:r>
              <a:rPr lang="en-US" sz="4800" b="1" dirty="0">
                <a:latin typeface="+mn-lt"/>
              </a:rPr>
              <a:t>2. What make up the Internet?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518" y="1187116"/>
            <a:ext cx="7623208" cy="527464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Server: is the server computers that run continuously and always connect to the Internet and waiting for requests from clients at all the time.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Client: is the computer that request resources from the server.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Router: is a device that connects to networks that forwards packet from one network to another.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Connection: is describing how you can connect from one point to another.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140195"/>
            <a:ext cx="8614609" cy="1197715"/>
          </a:xfrm>
        </p:spPr>
        <p:txBody>
          <a:bodyPr anchor="ctr">
            <a:noAutofit/>
          </a:bodyPr>
          <a:lstStyle/>
          <a:p>
            <a:pPr algn="l"/>
            <a:r>
              <a:rPr lang="en-US" sz="4800" b="1" dirty="0">
                <a:latin typeface="+mn-lt"/>
              </a:rPr>
              <a:t>3. What’s HTML?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518" y="1414913"/>
            <a:ext cx="7709836" cy="496663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HTML stands for Hypertext Mark-up Language.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An HTML file is text file containing small markup tag.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The Markup tags tell the browser how to display the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217198"/>
            <a:ext cx="8354728" cy="4412554"/>
          </a:xfrm>
        </p:spPr>
        <p:txBody>
          <a:bodyPr anchor="ctr">
            <a:no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II.</a:t>
            </a: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HTML Basic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140195"/>
            <a:ext cx="8614609" cy="1197715"/>
          </a:xfrm>
        </p:spPr>
        <p:txBody>
          <a:bodyPr anchor="ctr">
            <a:noAutofit/>
          </a:bodyPr>
          <a:lstStyle/>
          <a:p>
            <a:pPr algn="l"/>
            <a:r>
              <a:rPr lang="en-US" sz="4800" b="1" dirty="0">
                <a:latin typeface="+mn-lt"/>
              </a:rPr>
              <a:t>1. How to create HTML files?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143" y="1260909"/>
            <a:ext cx="7709836" cy="4957011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We can use a text editor like notepad, WordPad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We can use web pages editor like FrontPages, Dream Waver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files must be saved with extension *.html or *.</a:t>
            </a:r>
            <a:r>
              <a:rPr lang="en-US" sz="2800" dirty="0" err="1"/>
              <a:t>htm</a:t>
            </a:r>
            <a:r>
              <a:rPr lang="en-US" sz="2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143" y="356135"/>
            <a:ext cx="7767588" cy="5861785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b="1" dirty="0"/>
              <a:t>Ex: firstpage.html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&lt;html&gt;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&lt;head&gt; 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	&lt;title&gt;The title of page&lt;/title&gt;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&lt;/head&gt;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&lt;body&gt; 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	&lt;b&gt;Hello world&lt;/b&gt;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	html element and contents.     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	&lt;/body&gt;</a:t>
            </a:r>
          </a:p>
          <a:p>
            <a:pPr algn="l">
              <a:lnSpc>
                <a:spcPct val="100000"/>
              </a:lnSpc>
            </a:pPr>
            <a:r>
              <a:rPr lang="en-US" sz="2800" dirty="0"/>
              <a:t> 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2230</TotalTime>
  <Words>1223</Words>
  <Application>Microsoft Office PowerPoint</Application>
  <PresentationFormat>On-screen Show (4:3)</PresentationFormat>
  <Paragraphs>280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DaunPenh</vt:lpstr>
      <vt:lpstr>Khmer OS Freehand</vt:lpstr>
      <vt:lpstr>Khmer OS Muol Light</vt:lpstr>
      <vt:lpstr>Wingdings</vt:lpstr>
      <vt:lpstr>Office Theme</vt:lpstr>
      <vt:lpstr>PowerPoint Presentation</vt:lpstr>
      <vt:lpstr>PowerPoint Presentation</vt:lpstr>
      <vt:lpstr>I. Introduction to the Internet and HTML</vt:lpstr>
      <vt:lpstr>1. What’s Internet?</vt:lpstr>
      <vt:lpstr>2. What make up the Internet? </vt:lpstr>
      <vt:lpstr>3. What’s HTML? </vt:lpstr>
      <vt:lpstr>II. HTML Basic</vt:lpstr>
      <vt:lpstr>1. How to create HTML files?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Internet?</dc:title>
  <dc:creator>SOPHEA</dc:creator>
  <cp:lastModifiedBy>Admin</cp:lastModifiedBy>
  <cp:revision>97</cp:revision>
  <dcterms:created xsi:type="dcterms:W3CDTF">2019-05-15T06:38:06Z</dcterms:created>
  <dcterms:modified xsi:type="dcterms:W3CDTF">2022-10-01T04:00:39Z</dcterms:modified>
</cp:coreProperties>
</file>